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handoutMasterIdLst>
    <p:handoutMasterId r:id="rId17"/>
  </p:handoutMasterIdLst>
  <p:sldIdLst>
    <p:sldId id="298" r:id="rId5"/>
    <p:sldId id="301" r:id="rId6"/>
    <p:sldId id="300" r:id="rId7"/>
    <p:sldId id="302" r:id="rId8"/>
    <p:sldId id="303" r:id="rId9"/>
    <p:sldId id="304" r:id="rId10"/>
    <p:sldId id="305" r:id="rId11"/>
    <p:sldId id="306" r:id="rId12"/>
    <p:sldId id="309" r:id="rId13"/>
    <p:sldId id="307" r:id="rId14"/>
    <p:sldId id="310" r:id="rId15"/>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19" autoAdjust="0"/>
  </p:normalViewPr>
  <p:slideViewPr>
    <p:cSldViewPr snapToGrid="0">
      <p:cViewPr varScale="1">
        <p:scale>
          <a:sx n="114" d="100"/>
          <a:sy n="114" d="100"/>
        </p:scale>
        <p:origin x="414" y="102"/>
      </p:cViewPr>
      <p:guideLst/>
    </p:cSldViewPr>
  </p:slideViewPr>
  <p:notesTextViewPr>
    <p:cViewPr>
      <p:scale>
        <a:sx n="1" d="1"/>
        <a:sy n="1" d="1"/>
      </p:scale>
      <p:origin x="0" y="0"/>
    </p:cViewPr>
  </p:notesTextViewPr>
  <p:notesViewPr>
    <p:cSldViewPr snapToGrid="0">
      <p:cViewPr varScale="1">
        <p:scale>
          <a:sx n="88" d="100"/>
          <a:sy n="88" d="100"/>
        </p:scale>
        <p:origin x="293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3E22D0-69DB-4AD2-BFDB-B6B0697DB30B}" type="datetimeFigureOut">
              <a:rPr lang="de-DE" smtClean="0"/>
              <a:t>24.11.2022</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62C47E-A6F7-498A-BC00-873284D75D54}" type="slidenum">
              <a:rPr lang="de-DE" smtClean="0"/>
              <a:t>‹Nr.›</a:t>
            </a:fld>
            <a:endParaRPr lang="de-DE" dirty="0"/>
          </a:p>
        </p:txBody>
      </p:sp>
    </p:spTree>
    <p:extLst>
      <p:ext uri="{BB962C8B-B14F-4D97-AF65-F5344CB8AC3E}">
        <p14:creationId xmlns:p14="http://schemas.microsoft.com/office/powerpoint/2010/main" val="3166854578"/>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g>
</file>

<file path=ppt/media/image5.jp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D0A2B6-884F-47F1-97D4-56FF4241B1BC}" type="datetimeFigureOut">
              <a:rPr lang="de-DE" smtClean="0"/>
              <a:t>24.11.2022</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FF654A-7554-4E4B-9F02-6F44B6EE5359}" type="slidenum">
              <a:rPr lang="de-DE" smtClean="0"/>
              <a:t>‹Nr.›</a:t>
            </a:fld>
            <a:endParaRPr lang="de-DE" dirty="0"/>
          </a:p>
        </p:txBody>
      </p:sp>
    </p:spTree>
    <p:extLst>
      <p:ext uri="{BB962C8B-B14F-4D97-AF65-F5344CB8AC3E}">
        <p14:creationId xmlns:p14="http://schemas.microsoft.com/office/powerpoint/2010/main" val="8734816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1</a:t>
            </a:fld>
            <a:endParaRPr lang="de-DE" dirty="0"/>
          </a:p>
        </p:txBody>
      </p:sp>
    </p:spTree>
    <p:extLst>
      <p:ext uri="{BB962C8B-B14F-4D97-AF65-F5344CB8AC3E}">
        <p14:creationId xmlns:p14="http://schemas.microsoft.com/office/powerpoint/2010/main" val="3234025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3</a:t>
            </a:fld>
            <a:endParaRPr lang="de-DE" dirty="0"/>
          </a:p>
        </p:txBody>
      </p:sp>
    </p:spTree>
    <p:extLst>
      <p:ext uri="{BB962C8B-B14F-4D97-AF65-F5344CB8AC3E}">
        <p14:creationId xmlns:p14="http://schemas.microsoft.com/office/powerpoint/2010/main" val="3841838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de-DE" noProof="0"/>
              <a:t>Mastertitelformat bearbeiten</a:t>
            </a:r>
            <a:endParaRPr lang="de-DE" noProof="0" dirty="0"/>
          </a:p>
        </p:txBody>
      </p:sp>
      <p:sp>
        <p:nvSpPr>
          <p:cNvPr id="3" name="Untertitel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de-DE" noProof="0"/>
              <a:t>Master-Untertitelformat bearbeiten</a:t>
            </a:r>
            <a:endParaRPr lang="de-DE" noProof="0" dirty="0"/>
          </a:p>
        </p:txBody>
      </p:sp>
      <p:cxnSp>
        <p:nvCxnSpPr>
          <p:cNvPr id="9" name="Gerader Verbinde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umsplatzhalter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6A53FAFE-A8FF-49BF-8B95-C1A5C14FF84D}" type="datetime1">
              <a:rPr lang="de-DE" noProof="0" smtClean="0"/>
              <a:t>24.11.2022</a:t>
            </a:fld>
            <a:endParaRPr lang="de-DE" noProof="0" dirty="0"/>
          </a:p>
        </p:txBody>
      </p:sp>
      <p:sp>
        <p:nvSpPr>
          <p:cNvPr id="5" name="Fußzeilenplatzhalt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de-DE" noProof="0" dirty="0"/>
          </a:p>
        </p:txBody>
      </p:sp>
      <p:sp>
        <p:nvSpPr>
          <p:cNvPr id="6" name="Foliennummernplatzhalt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Inhaltsplatzhalter 2"/>
          <p:cNvSpPr>
            <a:spLocks noGrp="1"/>
          </p:cNvSpPr>
          <p:nvPr>
            <p:ph idx="1"/>
          </p:nvPr>
        </p:nvSpPr>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7" name="Datumsplatzhalter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A5DA952A-262B-4C09-82C5-587247F1B81B}" type="datetime1">
              <a:rPr lang="de-DE" noProof="0" smtClean="0"/>
              <a:t>24.11.2022</a:t>
            </a:fld>
            <a:endParaRPr lang="de-DE" noProof="0" dirty="0"/>
          </a:p>
        </p:txBody>
      </p:sp>
      <p:sp>
        <p:nvSpPr>
          <p:cNvPr id="8" name="Fußzeilenplatzhalt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de-DE" noProof="0" dirty="0"/>
          </a:p>
        </p:txBody>
      </p:sp>
      <p:sp>
        <p:nvSpPr>
          <p:cNvPr id="9" name="Foliennummernplatzhalt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solidFill>
          <a:schemeClr val="bg1"/>
        </a:solidFill>
        <a:effectLst/>
      </p:bgPr>
    </p:bg>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de-DE" noProof="0"/>
              <a:t>Mastertitelformat bearbeiten</a:t>
            </a:r>
            <a:endParaRPr lang="de-DE" noProof="0" dirty="0"/>
          </a:p>
        </p:txBody>
      </p:sp>
      <p:sp>
        <p:nvSpPr>
          <p:cNvPr id="3" name="Textplatzhalter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noProof="0"/>
              <a:t>Mastertextformat bearbeiten</a:t>
            </a:r>
          </a:p>
        </p:txBody>
      </p:sp>
      <p:cxnSp>
        <p:nvCxnSpPr>
          <p:cNvPr id="9" name="Gerader Verbinde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umsplatzhalter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CF005D64-4B99-448C-A713-09FA5439052A}" type="datetime1">
              <a:rPr lang="de-DE" noProof="0" smtClean="0"/>
              <a:t>24.11.2022</a:t>
            </a:fld>
            <a:endParaRPr lang="de-DE" noProof="0" dirty="0"/>
          </a:p>
        </p:txBody>
      </p:sp>
      <p:sp>
        <p:nvSpPr>
          <p:cNvPr id="8" name="Fußzeilenplatzhalt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de-DE" noProof="0" dirty="0"/>
          </a:p>
        </p:txBody>
      </p:sp>
      <p:sp>
        <p:nvSpPr>
          <p:cNvPr id="11" name="Foliennummernplatzhalt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el 7"/>
          <p:cNvSpPr>
            <a:spLocks noGrp="1"/>
          </p:cNvSpPr>
          <p:nvPr>
            <p:ph type="title"/>
          </p:nvPr>
        </p:nvSpPr>
        <p:spPr>
          <a:xfrm>
            <a:off x="1097280" y="286603"/>
            <a:ext cx="10058400" cy="1450757"/>
          </a:xfrm>
        </p:spPr>
        <p:txBody>
          <a:bodyPr rtlCol="0"/>
          <a:lstStyle/>
          <a:p>
            <a:pPr rtl="0"/>
            <a:r>
              <a:rPr lang="de-DE" noProof="0"/>
              <a:t>Mastertitelformat bearbeiten</a:t>
            </a:r>
            <a:endParaRPr lang="de-DE" noProof="0" dirty="0"/>
          </a:p>
        </p:txBody>
      </p:sp>
      <p:sp>
        <p:nvSpPr>
          <p:cNvPr id="3" name="Inhaltsplatzhalter 2"/>
          <p:cNvSpPr>
            <a:spLocks noGrp="1"/>
          </p:cNvSpPr>
          <p:nvPr>
            <p:ph sz="half" idx="1"/>
          </p:nvPr>
        </p:nvSpPr>
        <p:spPr>
          <a:xfrm>
            <a:off x="1097280" y="2120900"/>
            <a:ext cx="4639736" cy="3748193"/>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Inhaltsplatzhalter 3"/>
          <p:cNvSpPr>
            <a:spLocks noGrp="1"/>
          </p:cNvSpPr>
          <p:nvPr>
            <p:ph sz="half" idx="2"/>
          </p:nvPr>
        </p:nvSpPr>
        <p:spPr>
          <a:xfrm>
            <a:off x="6515944" y="2120900"/>
            <a:ext cx="4639736" cy="3748194"/>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2" name="Datumsplatzhalter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6229FE05-7231-43BE-B847-3AFA4A19CBAA}" type="datetime1">
              <a:rPr lang="de-DE" noProof="0" smtClean="0"/>
              <a:t>24.11.2022</a:t>
            </a:fld>
            <a:endParaRPr lang="de-DE" noProof="0" dirty="0"/>
          </a:p>
        </p:txBody>
      </p:sp>
      <p:sp>
        <p:nvSpPr>
          <p:cNvPr id="9" name="Fußzeilenplatzhalt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de-DE" noProof="0" dirty="0"/>
          </a:p>
        </p:txBody>
      </p:sp>
      <p:sp>
        <p:nvSpPr>
          <p:cNvPr id="10" name="Foliennummernplatzhalt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el 9"/>
          <p:cNvSpPr>
            <a:spLocks noGrp="1"/>
          </p:cNvSpPr>
          <p:nvPr>
            <p:ph type="title"/>
          </p:nvPr>
        </p:nvSpPr>
        <p:spPr>
          <a:xfrm>
            <a:off x="1097280" y="286603"/>
            <a:ext cx="10058400" cy="1450757"/>
          </a:xfrm>
        </p:spPr>
        <p:txBody>
          <a:bodyPr rtlCol="0"/>
          <a:lstStyle/>
          <a:p>
            <a:pPr rtl="0"/>
            <a:r>
              <a:rPr lang="de-DE" noProof="0"/>
              <a:t>Mastertitelformat bearbeiten</a:t>
            </a:r>
            <a:endParaRPr lang="de-DE" noProof="0" dirty="0"/>
          </a:p>
        </p:txBody>
      </p:sp>
      <p:sp>
        <p:nvSpPr>
          <p:cNvPr id="3" name="Textplatzhalter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4" name="Inhaltsplatzhalter 3"/>
          <p:cNvSpPr>
            <a:spLocks noGrp="1"/>
          </p:cNvSpPr>
          <p:nvPr>
            <p:ph sz="half" idx="2"/>
          </p:nvPr>
        </p:nvSpPr>
        <p:spPr>
          <a:xfrm>
            <a:off x="1097280" y="2958274"/>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5" name="Textplatzhalter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6" name="Inhaltsplatzhalter 5"/>
          <p:cNvSpPr>
            <a:spLocks noGrp="1"/>
          </p:cNvSpPr>
          <p:nvPr>
            <p:ph sz="quarter" idx="4"/>
          </p:nvPr>
        </p:nvSpPr>
        <p:spPr>
          <a:xfrm>
            <a:off x="6515944" y="2958273"/>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2" name="Datumsplatzhalter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5B53D26F-6680-425F-97AB-0E8697BD65E2}" type="datetime1">
              <a:rPr lang="de-DE" noProof="0" smtClean="0"/>
              <a:t>24.11.2022</a:t>
            </a:fld>
            <a:endParaRPr lang="de-DE" noProof="0" dirty="0"/>
          </a:p>
        </p:txBody>
      </p:sp>
      <p:sp>
        <p:nvSpPr>
          <p:cNvPr id="11" name="Fußzeilenplatzhalt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de-DE" noProof="0" dirty="0"/>
          </a:p>
        </p:txBody>
      </p:sp>
      <p:sp>
        <p:nvSpPr>
          <p:cNvPr id="12" name="Foliennummernplatzhalt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6" name="Datumsplatzhalter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5DA3ECD2-F655-4F1D-98E0-52599BF52BCA}" type="datetime1">
              <a:rPr lang="de-DE" noProof="0" smtClean="0"/>
              <a:t>24.11.2022</a:t>
            </a:fld>
            <a:endParaRPr lang="de-DE" noProof="0" dirty="0"/>
          </a:p>
        </p:txBody>
      </p:sp>
      <p:sp>
        <p:nvSpPr>
          <p:cNvPr id="7" name="Fußzeilenplatzhalt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de-DE" noProof="0" dirty="0"/>
          </a:p>
        </p:txBody>
      </p:sp>
      <p:sp>
        <p:nvSpPr>
          <p:cNvPr id="8" name="Foliennummernplatzhalt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umsplatzhalt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B48DB74F-2903-429A-9E94-EB396A414E9D}" type="datetime1">
              <a:rPr lang="de-DE" noProof="0" smtClean="0"/>
              <a:t>24.11.2022</a:t>
            </a:fld>
            <a:endParaRPr lang="de-DE" noProof="0" dirty="0"/>
          </a:p>
        </p:txBody>
      </p:sp>
      <p:sp>
        <p:nvSpPr>
          <p:cNvPr id="3" name="Fußzeilenplatzhalt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de-DE" noProof="0" dirty="0"/>
          </a:p>
        </p:txBody>
      </p:sp>
      <p:sp>
        <p:nvSpPr>
          <p:cNvPr id="4" name="Foliennummernplatzhalt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de-DE" noProof="0"/>
              <a:t>Mastertitelformat bearbeiten</a:t>
            </a:r>
            <a:endParaRPr lang="de-DE" noProof="0" dirty="0"/>
          </a:p>
        </p:txBody>
      </p:sp>
      <p:sp>
        <p:nvSpPr>
          <p:cNvPr id="3" name="Inhaltsplatzhalter 2"/>
          <p:cNvSpPr>
            <a:spLocks noGrp="1"/>
          </p:cNvSpPr>
          <p:nvPr>
            <p:ph idx="1"/>
          </p:nvPr>
        </p:nvSpPr>
        <p:spPr>
          <a:xfrm>
            <a:off x="5458984" y="812799"/>
            <a:ext cx="5928344" cy="5294757"/>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Textplatzhalter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a:xfrm>
            <a:off x="643464" y="6446520"/>
            <a:ext cx="3517568" cy="365125"/>
          </a:xfrm>
        </p:spPr>
        <p:txBody>
          <a:bodyPr rtlCol="0"/>
          <a:lstStyle>
            <a:lvl1pPr algn="l">
              <a:defRPr/>
            </a:lvl1pPr>
          </a:lstStyle>
          <a:p>
            <a:pPr rtl="0"/>
            <a:fld id="{CFA574F0-4503-424B-A28D-924B84ECEA2A}" type="datetime1">
              <a:rPr lang="de-DE" noProof="0" smtClean="0"/>
              <a:t>24.11.2022</a:t>
            </a:fld>
            <a:endParaRPr lang="de-DE" noProof="0" dirty="0"/>
          </a:p>
        </p:txBody>
      </p:sp>
      <p:sp>
        <p:nvSpPr>
          <p:cNvPr id="6" name="Fußzeilenplatzhalter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de-DE" noProof="0" dirty="0"/>
          </a:p>
        </p:txBody>
      </p:sp>
      <p:sp>
        <p:nvSpPr>
          <p:cNvPr id="7" name="Foliennummernplatzhalt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de-DE" noProof="0" smtClean="0"/>
              <a:pPr/>
              <a:t>‹Nr.›</a:t>
            </a:fld>
            <a:endParaRPr lang="de-DE" noProof="0"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Bildplatzhalter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Bild durch Klicken auf Symbol hinzufügen</a:t>
            </a:r>
            <a:endParaRPr lang="de-DE" noProof="0" dirty="0"/>
          </a:p>
        </p:txBody>
      </p:sp>
      <p:sp>
        <p:nvSpPr>
          <p:cNvPr id="2" name="Titel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de-DE" noProof="0"/>
              <a:t>Mastertitelformat bearbeiten</a:t>
            </a:r>
            <a:endParaRPr lang="de-DE" noProof="0" dirty="0"/>
          </a:p>
        </p:txBody>
      </p:sp>
      <p:sp>
        <p:nvSpPr>
          <p:cNvPr id="4" name="Textplatzhalter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lvl1pPr>
              <a:defRPr/>
            </a:lvl1pPr>
          </a:lstStyle>
          <a:p>
            <a:pPr rtl="0"/>
            <a:fld id="{93B6CE1F-19FD-43AD-A3FC-53284371392B}" type="datetime1">
              <a:rPr lang="de-DE" noProof="0" smtClean="0"/>
              <a:t>24.11.2022</a:t>
            </a:fld>
            <a:endParaRPr lang="de-DE" noProof="0" dirty="0"/>
          </a:p>
        </p:txBody>
      </p:sp>
      <p:sp>
        <p:nvSpPr>
          <p:cNvPr id="6" name="Fußzeilenplatzhalter 5"/>
          <p:cNvSpPr>
            <a:spLocks noGrp="1"/>
          </p:cNvSpPr>
          <p:nvPr>
            <p:ph type="ftr" sz="quarter" idx="11"/>
          </p:nvPr>
        </p:nvSpPr>
        <p:spPr>
          <a:xfrm>
            <a:off x="1097279" y="6446838"/>
            <a:ext cx="6818262" cy="365125"/>
          </a:xfrm>
        </p:spPr>
        <p:txBody>
          <a:bodyPr rtlCol="0"/>
          <a:lstStyle/>
          <a:p>
            <a:pPr algn="l" rtl="0"/>
            <a:endParaRPr lang="de-DE" noProof="0" dirty="0"/>
          </a:p>
        </p:txBody>
      </p:sp>
      <p:sp>
        <p:nvSpPr>
          <p:cNvPr id="7" name="Foliennummernplatzhalter 6"/>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platzhalt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de-DE" noProof="0" dirty="0"/>
              <a:t>Titelmasterformat durch Klicken bearbeiten</a:t>
            </a:r>
          </a:p>
        </p:txBody>
      </p:sp>
      <p:sp>
        <p:nvSpPr>
          <p:cNvPr id="3" name="Textplatzhalt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de-DE" noProof="0" dirty="0"/>
              <a:t>Textmasterformate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4" name="Datumsplatzhalt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5F6FD458-B8F2-4748-BB72-410F5C7102C5}" type="datetime1">
              <a:rPr lang="de-DE" noProof="0" smtClean="0"/>
              <a:t>24.11.2022</a:t>
            </a:fld>
            <a:endParaRPr lang="de-DE" noProof="0" dirty="0"/>
          </a:p>
        </p:txBody>
      </p:sp>
      <p:sp>
        <p:nvSpPr>
          <p:cNvPr id="5" name="Fußzeilenplatzhalt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de-DE" noProof="0" dirty="0"/>
          </a:p>
        </p:txBody>
      </p:sp>
      <p:sp>
        <p:nvSpPr>
          <p:cNvPr id="6" name="Foliennummernplatzhalt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de-DE" noProof="0" smtClean="0"/>
              <a:t>‹Nr.›</a:t>
            </a:fld>
            <a:endParaRPr lang="de-DE" noProof="0" dirty="0"/>
          </a:p>
        </p:txBody>
      </p:sp>
      <p:cxnSp>
        <p:nvCxnSpPr>
          <p:cNvPr id="10" name="Gerader Verbinde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7/06/relationships/model3d" Target="../media/model3d1.glb"/><Relationship Id="rId1" Type="http://schemas.openxmlformats.org/officeDocument/2006/relationships/slideLayout" Target="../slideLayouts/slideLayout7.xml"/><Relationship Id="rId5" Type="http://schemas.openxmlformats.org/officeDocument/2006/relationships/image" Target="../media/image9.png"/><Relationship Id="rId4" Type="http://schemas.microsoft.com/office/2017/06/relationships/model3d" Target="../media/model3d2.glb"/></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hteck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pic>
        <p:nvPicPr>
          <p:cNvPr id="4" name="Bild 3" descr="Nahaufnahme eines Blatts Papier mit einem Bleistift darauf">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hteck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rtlCol="0" anchor="b">
            <a:normAutofit/>
          </a:bodyPr>
          <a:lstStyle/>
          <a:p>
            <a:pPr algn="ctr"/>
            <a:r>
              <a:rPr lang="de-DE" sz="4400" dirty="0">
                <a:solidFill>
                  <a:schemeClr val="tx1"/>
                </a:solidFill>
                <a:effectLst>
                  <a:outerShdw blurRad="38100" dist="38100" dir="2700000" algn="tl">
                    <a:srgbClr val="000000">
                      <a:alpha val="43137"/>
                    </a:srgbClr>
                  </a:outerShdw>
                </a:effectLst>
              </a:rPr>
              <a:t>GO-PROJEKT</a:t>
            </a:r>
          </a:p>
        </p:txBody>
      </p:sp>
      <p:sp>
        <p:nvSpPr>
          <p:cNvPr id="3" name="Untertitel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rtlCol="0" anchor="t">
            <a:normAutofit/>
          </a:bodyPr>
          <a:lstStyle/>
          <a:p>
            <a:pPr rtl="0">
              <a:lnSpc>
                <a:spcPct val="100000"/>
              </a:lnSpc>
            </a:pPr>
            <a:r>
              <a:rPr lang="de-DE" sz="1600" dirty="0">
                <a:effectLst>
                  <a:outerShdw blurRad="38100" dist="38100" dir="2700000" algn="tl">
                    <a:srgbClr val="000000">
                      <a:alpha val="43137"/>
                    </a:srgbClr>
                  </a:outerShdw>
                </a:effectLst>
              </a:rPr>
              <a:t>Serdar Sadikoglu</a:t>
            </a:r>
          </a:p>
        </p:txBody>
      </p:sp>
      <p:cxnSp>
        <p:nvCxnSpPr>
          <p:cNvPr id="37" name="Gerader Verbinde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hteck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282500-0F6A-C742-0FB0-1155526D2222}"/>
              </a:ext>
            </a:extLst>
          </p:cNvPr>
          <p:cNvSpPr>
            <a:spLocks noGrp="1"/>
          </p:cNvSpPr>
          <p:nvPr>
            <p:ph type="title"/>
          </p:nvPr>
        </p:nvSpPr>
        <p:spPr>
          <a:xfrm>
            <a:off x="1097280" y="286603"/>
            <a:ext cx="10058400" cy="702305"/>
          </a:xfrm>
        </p:spPr>
        <p:txBody>
          <a:bodyPr>
            <a:normAutofit/>
          </a:bodyPr>
          <a:lstStyle/>
          <a:p>
            <a:r>
              <a:rPr lang="de-DE" sz="4000" b="1" u="sng" dirty="0">
                <a:solidFill>
                  <a:srgbClr val="FF0000"/>
                </a:solidFill>
                <a:effectLst>
                  <a:outerShdw blurRad="38100" dist="38100" dir="2700000" algn="tl">
                    <a:srgbClr val="000000">
                      <a:alpha val="43137"/>
                    </a:srgbClr>
                  </a:outerShdw>
                </a:effectLst>
              </a:rPr>
              <a:t>Meine Erfahrung mit diesem Projekt</a:t>
            </a:r>
          </a:p>
        </p:txBody>
      </p:sp>
      <p:sp>
        <p:nvSpPr>
          <p:cNvPr id="3" name="Inhaltsplatzhalter 2">
            <a:extLst>
              <a:ext uri="{FF2B5EF4-FFF2-40B4-BE49-F238E27FC236}">
                <a16:creationId xmlns:a16="http://schemas.microsoft.com/office/drawing/2014/main" id="{C7E57CFE-8B5A-318F-BBB1-5BA414129C4D}"/>
              </a:ext>
            </a:extLst>
          </p:cNvPr>
          <p:cNvSpPr>
            <a:spLocks noGrp="1"/>
          </p:cNvSpPr>
          <p:nvPr>
            <p:ph idx="1"/>
          </p:nvPr>
        </p:nvSpPr>
        <p:spPr/>
        <p:txBody>
          <a:bodyPr>
            <a:normAutofit/>
          </a:bodyPr>
          <a:lstStyle/>
          <a:p>
            <a:pPr marL="90000" indent="0">
              <a:lnSpc>
                <a:spcPct val="100000"/>
              </a:lnSpc>
            </a:pPr>
            <a:r>
              <a:rPr lang="de-DE" u="sng" dirty="0"/>
              <a:t>Was es mir gebracht hat:</a:t>
            </a:r>
            <a:r>
              <a:rPr lang="de-DE" dirty="0"/>
              <a:t> </a:t>
            </a:r>
            <a:r>
              <a:rPr lang="de-DE" sz="1300" dirty="0"/>
              <a:t>Die Sprache ist in einem Golang Programm nicht sehr wichtig, weil wir hier über Funktionen, Packages usw.… und nicht über Rechtschreibung oder Grammatik gesprochen haben. Ich beherrsche </a:t>
            </a:r>
            <a:r>
              <a:rPr lang="de-DE" sz="1300" dirty="0" err="1"/>
              <a:t>Golang</a:t>
            </a:r>
            <a:r>
              <a:rPr lang="de-DE" sz="1300" dirty="0"/>
              <a:t>-Code vielleicht nicht vollkommen, aber wenn ich einen Teil nicht verstehe, weiß ich, wie ich ihn verstehen und testen kann. Das Projekt hatte sogar einen Vorteil für meine Sprachkenntnisse, weil ich auf Französisch, auf Englisch und auf Deutsch gesucht habe, um den Code zu verstehen und wie man es macht.</a:t>
            </a:r>
          </a:p>
          <a:p>
            <a:pPr marL="90000" indent="0">
              <a:lnSpc>
                <a:spcPct val="100000"/>
              </a:lnSpc>
            </a:pPr>
            <a:r>
              <a:rPr lang="de-DE" sz="1300" dirty="0"/>
              <a:t>Ich habe auch gelernt, dass man in einem Golang-Projekt einen Plan erstellen kann, aber es ist herausfordernd die gesetzten Ziele zu verwirklichen.</a:t>
            </a:r>
          </a:p>
          <a:p>
            <a:pPr marL="90000" indent="0">
              <a:lnSpc>
                <a:spcPct val="100000"/>
              </a:lnSpc>
              <a:buNone/>
            </a:pPr>
            <a:r>
              <a:rPr lang="de-DE" sz="1300" dirty="0"/>
              <a:t>Fazit in diesem Projekt ist, die sachgerechte Recherche und die zielgerechte Suche. Die Arbeit des </a:t>
            </a:r>
            <a:r>
              <a:rPr lang="de-DE" sz="1300" dirty="0" err="1"/>
              <a:t>DevOps</a:t>
            </a:r>
            <a:r>
              <a:rPr lang="de-DE" sz="1300" dirty="0"/>
              <a:t> </a:t>
            </a:r>
            <a:r>
              <a:rPr lang="de-DE" sz="1300" dirty="0" err="1"/>
              <a:t>Inginieurs</a:t>
            </a:r>
            <a:r>
              <a:rPr lang="de-DE" sz="1300" dirty="0"/>
              <a:t> ist für mich vorerst die Suche zu entwickeln und dann zu handeln. Wir entdecken immer etwas, auch wenn es nicht das ist, wonach wir suchen, aber vielleicht brauchen wir es später oder es interessiert uns. </a:t>
            </a:r>
          </a:p>
          <a:p>
            <a:pPr marL="90000" indent="0">
              <a:lnSpc>
                <a:spcPct val="100000"/>
              </a:lnSpc>
              <a:buNone/>
            </a:pPr>
            <a:r>
              <a:rPr lang="de-DE" sz="1300" dirty="0"/>
              <a:t>Meine Erfahrung mit dem Projekt zeigt mir, was ich verwirklichen kann, wenn es drauf ankommt.</a:t>
            </a:r>
          </a:p>
          <a:p>
            <a:pPr marL="90000" indent="0">
              <a:lnSpc>
                <a:spcPct val="100000"/>
              </a:lnSpc>
              <a:buNone/>
            </a:pPr>
            <a:r>
              <a:rPr lang="de-DE" sz="1800" u="sng" dirty="0"/>
              <a:t>Nachteile:</a:t>
            </a:r>
            <a:r>
              <a:rPr lang="de-DE" sz="1800" dirty="0"/>
              <a:t> </a:t>
            </a:r>
            <a:r>
              <a:rPr lang="de-DE" sz="1300" dirty="0"/>
              <a:t>Als ich für mein Projekt recherchiert habe, ist mir aufgefallen, dass es viel mehr Codebeispiele für ein MacOS-System gibt als für Windows. Ich denke, mit MacOS zu programmieren ist praktischer oder vielleicht einfacher, das ist natürlich eine Frage Zeit?</a:t>
            </a:r>
          </a:p>
          <a:p>
            <a:pPr marL="90000" indent="0">
              <a:lnSpc>
                <a:spcPct val="100000"/>
              </a:lnSpc>
              <a:buNone/>
            </a:pPr>
            <a:endParaRPr lang="de-DE" sz="1300" dirty="0"/>
          </a:p>
          <a:p>
            <a:pPr marL="90000" indent="0">
              <a:lnSpc>
                <a:spcPct val="100000"/>
              </a:lnSpc>
              <a:buNone/>
            </a:pPr>
            <a:endParaRPr lang="de-DE" sz="1300" dirty="0"/>
          </a:p>
          <a:p>
            <a:pPr marL="90000" indent="0">
              <a:lnSpc>
                <a:spcPct val="100000"/>
              </a:lnSpc>
              <a:buNone/>
            </a:pPr>
            <a:endParaRPr lang="de-DE" sz="1400" dirty="0"/>
          </a:p>
          <a:p>
            <a:pPr marL="90000" indent="0">
              <a:lnSpc>
                <a:spcPct val="100000"/>
              </a:lnSpc>
              <a:buNone/>
            </a:pPr>
            <a:endParaRPr lang="de-DE" sz="1400" dirty="0"/>
          </a:p>
          <a:p>
            <a:pPr marL="90000" indent="0">
              <a:lnSpc>
                <a:spcPct val="100000"/>
              </a:lnSpc>
              <a:buNone/>
            </a:pPr>
            <a:endParaRPr lang="de-DE" sz="1200" dirty="0"/>
          </a:p>
          <a:p>
            <a:pPr marL="90000" indent="0">
              <a:lnSpc>
                <a:spcPct val="100000"/>
              </a:lnSpc>
            </a:pPr>
            <a:endParaRPr lang="de-DE" sz="1400" u="sng" dirty="0"/>
          </a:p>
        </p:txBody>
      </p:sp>
    </p:spTree>
    <p:extLst>
      <p:ext uri="{BB962C8B-B14F-4D97-AF65-F5344CB8AC3E}">
        <p14:creationId xmlns:p14="http://schemas.microsoft.com/office/powerpoint/2010/main" val="2577546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Modell 2" descr="Laptop Computer">
                <a:extLst>
                  <a:ext uri="{FF2B5EF4-FFF2-40B4-BE49-F238E27FC236}">
                    <a16:creationId xmlns:a16="http://schemas.microsoft.com/office/drawing/2014/main" id="{619254FF-E65D-829B-97C6-4ED8A0B0E8A6}"/>
                  </a:ext>
                </a:extLst>
              </p:cNvPr>
              <p:cNvGraphicFramePr>
                <a:graphicFrameLocks noChangeAspect="1"/>
              </p:cNvGraphicFramePr>
              <p:nvPr>
                <p:extLst>
                  <p:ext uri="{D42A27DB-BD31-4B8C-83A1-F6EECF244321}">
                    <p14:modId xmlns:p14="http://schemas.microsoft.com/office/powerpoint/2010/main" val="3987300368"/>
                  </p:ext>
                </p:extLst>
              </p:nvPr>
            </p:nvGraphicFramePr>
            <p:xfrm>
              <a:off x="37743" y="471947"/>
              <a:ext cx="4380371" cy="3026852"/>
            </p:xfrm>
            <a:graphic>
              <a:graphicData uri="http://schemas.microsoft.com/office/drawing/2017/model3d">
                <am3d:model3d r:embed="rId2">
                  <am3d:spPr>
                    <a:xfrm>
                      <a:off x="0" y="0"/>
                      <a:ext cx="4380371" cy="3026852"/>
                    </a:xfrm>
                    <a:prstGeom prst="rect">
                      <a:avLst/>
                    </a:prstGeom>
                  </am3d:spPr>
                  <am3d:camera>
                    <am3d:pos x="0" y="0" z="65422528"/>
                    <am3d:up dx="0" dy="36000000" dz="0"/>
                    <am3d:lookAt x="0" y="0" z="0"/>
                    <am3d:perspective fov="2700000"/>
                  </am3d:camera>
                  <am3d:trans>
                    <am3d:meterPerModelUnit n="3145800" d="1000000"/>
                    <am3d:preTrans dx="-543" dy="-12469323" dz="2456953"/>
                    <am3d:scale>
                      <am3d:sx n="1000000" d="1000000"/>
                      <am3d:sy n="1000000" d="1000000"/>
                      <am3d:sz n="1000000" d="1000000"/>
                    </am3d:scale>
                    <am3d:rot/>
                    <am3d:postTrans dx="0" dy="0" dz="0"/>
                  </am3d:trans>
                  <am3d:raster rName="Office3DRenderer" rVer="16.0.8326">
                    <am3d:blip r:embed="rId3"/>
                  </am3d:raster>
                  <am3d:objViewport viewportSz="53683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Modell 2" descr="Laptop Computer">
                <a:extLst>
                  <a:ext uri="{FF2B5EF4-FFF2-40B4-BE49-F238E27FC236}">
                    <a16:creationId xmlns:a16="http://schemas.microsoft.com/office/drawing/2014/main" id="{619254FF-E65D-829B-97C6-4ED8A0B0E8A6}"/>
                  </a:ext>
                </a:extLst>
              </p:cNvPr>
              <p:cNvPicPr>
                <a:picLocks noGrp="1" noRot="1" noChangeAspect="1" noMove="1" noResize="1" noEditPoints="1" noAdjustHandles="1" noChangeArrowheads="1" noChangeShapeType="1" noCrop="1"/>
              </p:cNvPicPr>
              <p:nvPr/>
            </p:nvPicPr>
            <p:blipFill>
              <a:blip r:embed="rId3"/>
              <a:stretch>
                <a:fillRect/>
              </a:stretch>
            </p:blipFill>
            <p:spPr>
              <a:xfrm>
                <a:off x="37743" y="471947"/>
                <a:ext cx="4380371" cy="3026852"/>
              </a:xfrm>
              <a:prstGeom prst="rect">
                <a:avLst/>
              </a:prstGeom>
            </p:spPr>
          </p:pic>
        </mc:Fallback>
      </mc:AlternateContent>
      <p:sp>
        <p:nvSpPr>
          <p:cNvPr id="4" name="Textfeld 3">
            <a:extLst>
              <a:ext uri="{FF2B5EF4-FFF2-40B4-BE49-F238E27FC236}">
                <a16:creationId xmlns:a16="http://schemas.microsoft.com/office/drawing/2014/main" id="{087EF777-5BC4-222E-23F4-68E4CA5591A9}"/>
              </a:ext>
            </a:extLst>
          </p:cNvPr>
          <p:cNvSpPr txBox="1"/>
          <p:nvPr/>
        </p:nvSpPr>
        <p:spPr>
          <a:xfrm>
            <a:off x="6537960" y="923544"/>
            <a:ext cx="4802326" cy="2123658"/>
          </a:xfrm>
          <a:prstGeom prst="rect">
            <a:avLst/>
          </a:prstGeom>
          <a:noFill/>
        </p:spPr>
        <p:txBody>
          <a:bodyPr wrap="square" rtlCol="0">
            <a:spAutoFit/>
          </a:bodyPr>
          <a:lstStyle/>
          <a:p>
            <a:r>
              <a:rPr lang="de-DE" sz="4400" dirty="0"/>
              <a:t>Haben Sie Fragen oder Bemerkungen ?</a:t>
            </a:r>
          </a:p>
        </p:txBody>
      </p:sp>
      <p:sp>
        <p:nvSpPr>
          <p:cNvPr id="5" name="Textfeld 4">
            <a:extLst>
              <a:ext uri="{FF2B5EF4-FFF2-40B4-BE49-F238E27FC236}">
                <a16:creationId xmlns:a16="http://schemas.microsoft.com/office/drawing/2014/main" id="{6EAC7407-5495-649F-41C0-290157B86B5C}"/>
              </a:ext>
            </a:extLst>
          </p:cNvPr>
          <p:cNvSpPr txBox="1"/>
          <p:nvPr/>
        </p:nvSpPr>
        <p:spPr>
          <a:xfrm>
            <a:off x="228600" y="4992410"/>
            <a:ext cx="3686758" cy="923330"/>
          </a:xfrm>
          <a:prstGeom prst="rect">
            <a:avLst/>
          </a:prstGeom>
          <a:noFill/>
        </p:spPr>
        <p:txBody>
          <a:bodyPr wrap="square" rtlCol="0">
            <a:spAutoFit/>
          </a:bodyPr>
          <a:lstStyle/>
          <a:p>
            <a:r>
              <a:rPr lang="de-DE" dirty="0"/>
              <a:t>Sie können mein Projekt auch gerne direkt auf GitHub finden und kommentieren. --&gt; </a:t>
            </a:r>
            <a:r>
              <a:rPr lang="de-DE" dirty="0" err="1"/>
              <a:t>GoShell</a:t>
            </a:r>
            <a:endParaRPr lang="de-DE" dirty="0"/>
          </a:p>
        </p:txBody>
      </p:sp>
      <mc:AlternateContent xmlns:mc="http://schemas.openxmlformats.org/markup-compatibility/2006">
        <mc:Choice xmlns:am3d="http://schemas.microsoft.com/office/drawing/2017/model3d" Requires="am3d">
          <p:graphicFrame>
            <p:nvGraphicFramePr>
              <p:cNvPr id="6" name="3D-Modell 5" descr="Breakdancer">
                <a:extLst>
                  <a:ext uri="{FF2B5EF4-FFF2-40B4-BE49-F238E27FC236}">
                    <a16:creationId xmlns:a16="http://schemas.microsoft.com/office/drawing/2014/main" id="{AD447212-17C8-B131-CF26-C3DFFC0D1993}"/>
                  </a:ext>
                </a:extLst>
              </p:cNvPr>
              <p:cNvGraphicFramePr>
                <a:graphicFrameLocks noChangeAspect="1"/>
              </p:cNvGraphicFramePr>
              <p:nvPr>
                <p:extLst>
                  <p:ext uri="{D42A27DB-BD31-4B8C-83A1-F6EECF244321}">
                    <p14:modId xmlns:p14="http://schemas.microsoft.com/office/powerpoint/2010/main" val="2285271341"/>
                  </p:ext>
                </p:extLst>
              </p:nvPr>
            </p:nvGraphicFramePr>
            <p:xfrm>
              <a:off x="6678637" y="2188947"/>
              <a:ext cx="4234008" cy="4107729"/>
            </p:xfrm>
            <a:graphic>
              <a:graphicData uri="http://schemas.microsoft.com/office/drawing/2017/model3d">
                <am3d:model3d r:embed="rId4">
                  <am3d:spPr>
                    <a:xfrm>
                      <a:off x="0" y="0"/>
                      <a:ext cx="4234008" cy="4107729"/>
                    </a:xfrm>
                    <a:prstGeom prst="rect">
                      <a:avLst/>
                    </a:prstGeom>
                  </am3d:spPr>
                  <am3d:camera>
                    <am3d:pos x="0" y="0" z="72335941"/>
                    <am3d:up dx="0" dy="36000000" dz="0"/>
                    <am3d:lookAt x="0" y="0" z="0"/>
                    <am3d:perspective fov="2700000"/>
                  </am3d:camera>
                  <am3d:trans>
                    <am3d:meterPerModelUnit n="4665702" d="1000000"/>
                    <am3d:preTrans dx="-1232946" dy="-16449259" dz="-881006"/>
                    <am3d:scale>
                      <am3d:sx n="1000000" d="1000000"/>
                      <am3d:sy n="1000000" d="1000000"/>
                      <am3d:sz n="1000000" d="1000000"/>
                    </am3d:scale>
                    <am3d:rot ax="469525" ay="-475589" az="-65147"/>
                    <am3d:postTrans dx="0" dy="0" dz="0"/>
                  </am3d:trans>
                  <am3d:raster rName="Office3DRenderer" rVer="16.0.8326">
                    <am3d:blip r:embed="rId5"/>
                  </am3d:raster>
                  <am3d:extLst>
                    <a:ext uri="{9A65AA19-BECB-4387-8358-8AD5134E1D82}">
                      <a3danim:embedAnim xmlns:a3danim="http://schemas.microsoft.com/office/drawing/2018/animation/model3d" animId="0">
                        <a3danim:animPr length="10000" count="indefinite"/>
                      </a3danim:embedAnim>
                    </a:ext>
                    <a:ext uri="{E9DE012E-A134-456F-84FE-255F9AAD75C6}">
                      <a3danim:posterFrame xmlns:a3danim="http://schemas.microsoft.com/office/drawing/2018/animation/model3d" animId="0"/>
                    </a:ext>
                  </am3d:extLst>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Modell 5" descr="Breakdancer">
                <a:extLst>
                  <a:ext uri="{FF2B5EF4-FFF2-40B4-BE49-F238E27FC236}">
                    <a16:creationId xmlns:a16="http://schemas.microsoft.com/office/drawing/2014/main" id="{AD447212-17C8-B131-CF26-C3DFFC0D1993}"/>
                  </a:ext>
                </a:extLst>
              </p:cNvPr>
              <p:cNvPicPr>
                <a:picLocks noGrp="1" noRot="1" noChangeAspect="1" noMove="1" noResize="1" noEditPoints="1" noAdjustHandles="1" noChangeArrowheads="1" noChangeShapeType="1" noCrop="1"/>
              </p:cNvPicPr>
              <p:nvPr/>
            </p:nvPicPr>
            <p:blipFill>
              <a:blip r:embed="rId5"/>
              <a:stretch>
                <a:fillRect/>
              </a:stretch>
            </p:blipFill>
            <p:spPr>
              <a:xfrm>
                <a:off x="6678637" y="2188947"/>
                <a:ext cx="4234008" cy="4107729"/>
              </a:xfrm>
              <a:prstGeom prst="rect">
                <a:avLst/>
              </a:prstGeom>
            </p:spPr>
          </p:pic>
        </mc:Fallback>
      </mc:AlternateContent>
    </p:spTree>
    <p:extLst>
      <p:ext uri="{BB962C8B-B14F-4D97-AF65-F5344CB8AC3E}">
        <p14:creationId xmlns:p14="http://schemas.microsoft.com/office/powerpoint/2010/main" val="3260323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0" presetClass="emph" presetSubtype="1" repeatCount="indefinite" fill="hold" nodeType="withEffect">
                                  <p:stCondLst>
                                    <p:cond delay="0"/>
                                  </p:stCondLst>
                                  <p:childTnLst>
                                    <p:anim calcmode="lin" valueType="num">
                                      <p:cBhvr>
                                        <p:cTn id="6" dur="10000" fill="hold"/>
                                        <p:tgtEl>
                                          <p:spTgt spid="6"/>
                                        </p:tgtEl>
                                        <p:attrNameLst>
                                          <p:attrName>embedded1</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B2B443-9DCD-B85F-275F-41E2C9F30D49}"/>
              </a:ext>
            </a:extLst>
          </p:cNvPr>
          <p:cNvSpPr>
            <a:spLocks noGrp="1"/>
          </p:cNvSpPr>
          <p:nvPr>
            <p:ph type="title"/>
          </p:nvPr>
        </p:nvSpPr>
        <p:spPr>
          <a:xfrm>
            <a:off x="1097280" y="914400"/>
            <a:ext cx="10058400" cy="768096"/>
          </a:xfrm>
        </p:spPr>
        <p:txBody>
          <a:bodyPr>
            <a:noAutofit/>
          </a:bodyPr>
          <a:lstStyle/>
          <a:p>
            <a:pPr algn="ctr"/>
            <a:r>
              <a:rPr lang="de-DE" sz="4400" b="1" u="sng" dirty="0">
                <a:solidFill>
                  <a:srgbClr val="FF0000"/>
                </a:solidFill>
                <a:effectLst>
                  <a:outerShdw blurRad="38100" dist="38100" dir="2700000" algn="tl">
                    <a:srgbClr val="000000">
                      <a:alpha val="43137"/>
                    </a:srgbClr>
                  </a:outerShdw>
                </a:effectLst>
              </a:rPr>
              <a:t>Entwicklung eines Prototyps einer Shell</a:t>
            </a:r>
          </a:p>
        </p:txBody>
      </p:sp>
      <p:pic>
        <p:nvPicPr>
          <p:cNvPr id="5" name="Inhaltsplatzhalter 4" descr="Ziel der Aufgabe">
            <a:extLst>
              <a:ext uri="{FF2B5EF4-FFF2-40B4-BE49-F238E27FC236}">
                <a16:creationId xmlns:a16="http://schemas.microsoft.com/office/drawing/2014/main" id="{4189A06F-D552-D603-4541-37E03A7287FF}"/>
              </a:ext>
              <a:ext uri="{C183D7F6-B498-43B3-948B-1728B52AA6E4}">
                <adec:decorative xmlns:adec="http://schemas.microsoft.com/office/drawing/2017/decorative" val="0"/>
              </a:ext>
            </a:extLst>
          </p:cNvPr>
          <p:cNvPicPr>
            <a:picLocks noGrp="1" noChangeAspect="1"/>
          </p:cNvPicPr>
          <p:nvPr>
            <p:ph idx="1"/>
          </p:nvPr>
        </p:nvPicPr>
        <p:blipFill>
          <a:blip r:embed="rId2"/>
          <a:stretch>
            <a:fillRect/>
          </a:stretch>
        </p:blipFill>
        <p:spPr>
          <a:xfrm>
            <a:off x="365761" y="1901952"/>
            <a:ext cx="10789919" cy="4398264"/>
          </a:xfrm>
        </p:spPr>
      </p:pic>
    </p:spTree>
    <p:extLst>
      <p:ext uri="{BB962C8B-B14F-4D97-AF65-F5344CB8AC3E}">
        <p14:creationId xmlns:p14="http://schemas.microsoft.com/office/powerpoint/2010/main" val="1691339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664373"/>
          </a:xfrm>
        </p:spPr>
        <p:txBody>
          <a:bodyPr vert="horz" lIns="91440" tIns="45720" rIns="91440" bIns="45720" rtlCol="0" anchor="ctr">
            <a:normAutofit/>
          </a:bodyPr>
          <a:lstStyle/>
          <a:p>
            <a:pPr algn="ctr"/>
            <a:r>
              <a:rPr lang="de-DE" sz="4000" b="1" u="sng" dirty="0">
                <a:solidFill>
                  <a:srgbClr val="FF0000"/>
                </a:solidFill>
                <a:effectLst>
                  <a:outerShdw blurRad="38100" dist="38100" dir="2700000" algn="tl">
                    <a:srgbClr val="000000">
                      <a:alpha val="43137"/>
                    </a:srgbClr>
                  </a:outerShdw>
                </a:effectLst>
              </a:rPr>
              <a:t>Zeitteilung von Arbeitspaketen </a:t>
            </a:r>
          </a:p>
        </p:txBody>
      </p:sp>
      <p:graphicFrame>
        <p:nvGraphicFramePr>
          <p:cNvPr id="4" name="Tabel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2369829173"/>
              </p:ext>
            </p:extLst>
          </p:nvPr>
        </p:nvGraphicFramePr>
        <p:xfrm>
          <a:off x="1156003" y="1235657"/>
          <a:ext cx="9532940" cy="4850848"/>
        </p:xfrm>
        <a:graphic>
          <a:graphicData uri="http://schemas.openxmlformats.org/drawingml/2006/table">
            <a:tbl>
              <a:tblPr firstRow="1" bandRow="1">
                <a:noFill/>
                <a:tableStyleId>{3B4B98B0-60AC-42C2-AFA5-B58CD77FA1E5}</a:tableStyleId>
              </a:tblPr>
              <a:tblGrid>
                <a:gridCol w="1906588">
                  <a:extLst>
                    <a:ext uri="{9D8B030D-6E8A-4147-A177-3AD203B41FA5}">
                      <a16:colId xmlns:a16="http://schemas.microsoft.com/office/drawing/2014/main" val="2981917977"/>
                    </a:ext>
                  </a:extLst>
                </a:gridCol>
                <a:gridCol w="1906588">
                  <a:extLst>
                    <a:ext uri="{9D8B030D-6E8A-4147-A177-3AD203B41FA5}">
                      <a16:colId xmlns:a16="http://schemas.microsoft.com/office/drawing/2014/main" val="945233394"/>
                    </a:ext>
                  </a:extLst>
                </a:gridCol>
                <a:gridCol w="1906588">
                  <a:extLst>
                    <a:ext uri="{9D8B030D-6E8A-4147-A177-3AD203B41FA5}">
                      <a16:colId xmlns:a16="http://schemas.microsoft.com/office/drawing/2014/main" val="2572263168"/>
                    </a:ext>
                  </a:extLst>
                </a:gridCol>
                <a:gridCol w="1906588">
                  <a:extLst>
                    <a:ext uri="{9D8B030D-6E8A-4147-A177-3AD203B41FA5}">
                      <a16:colId xmlns:a16="http://schemas.microsoft.com/office/drawing/2014/main" val="1765783061"/>
                    </a:ext>
                  </a:extLst>
                </a:gridCol>
                <a:gridCol w="1906588">
                  <a:extLst>
                    <a:ext uri="{9D8B030D-6E8A-4147-A177-3AD203B41FA5}">
                      <a16:colId xmlns:a16="http://schemas.microsoft.com/office/drawing/2014/main" val="836409595"/>
                    </a:ext>
                  </a:extLst>
                </a:gridCol>
              </a:tblGrid>
              <a:tr h="1243113">
                <a:tc>
                  <a:txBody>
                    <a:bodyPr/>
                    <a:lstStyle/>
                    <a:p>
                      <a:pPr algn="ctr" rtl="0"/>
                      <a:r>
                        <a:rPr lang="de-DE" sz="1050" b="0" cap="all" spc="150" noProof="0" dirty="0">
                          <a:solidFill>
                            <a:schemeClr val="lt1"/>
                          </a:solidFill>
                        </a:rPr>
                        <a:t>Wechseln von Verzeichnissen (cd)</a:t>
                      </a:r>
                    </a:p>
                    <a:p>
                      <a:pPr algn="ctr" rtl="0"/>
                      <a:endParaRPr lang="de-DE" sz="1050" b="0" cap="all" spc="150" noProof="0" dirty="0">
                        <a:solidFill>
                          <a:schemeClr val="lt1"/>
                        </a:solidFill>
                      </a:endParaRPr>
                    </a:p>
                  </a:txBody>
                  <a:tcPr marL="151061" marR="151061" marT="151061" marB="151061" anchor="ctr">
                    <a:lnL w="12700" cmpd="sng">
                      <a:noFill/>
                    </a:lnL>
                    <a:lnR w="12700" cmpd="sng">
                      <a:noFill/>
                    </a:lnR>
                    <a:lnT w="12700" cmpd="sng">
                      <a:noFill/>
                    </a:lnT>
                    <a:lnB w="38100" cmpd="sng">
                      <a:noFill/>
                    </a:lnB>
                    <a:solidFill>
                      <a:schemeClr val="accent1"/>
                    </a:solidFill>
                  </a:tcPr>
                </a:tc>
                <a:tc>
                  <a:txBody>
                    <a:bodyPr/>
                    <a:lstStyle/>
                    <a:p>
                      <a:pPr algn="ctr" rtl="0"/>
                      <a:r>
                        <a:rPr lang="de-DE" sz="1050" b="0" cap="all" spc="150" noProof="0" dirty="0">
                          <a:solidFill>
                            <a:schemeClr val="lt1"/>
                          </a:solidFill>
                        </a:rPr>
                        <a:t>Erstellen von Verzeichnissen (mkdir)</a:t>
                      </a:r>
                    </a:p>
                    <a:p>
                      <a:pPr algn="ctr" rtl="0"/>
                      <a:endParaRPr lang="de-DE" sz="1050" b="0" cap="all" spc="150" noProof="0" dirty="0">
                        <a:solidFill>
                          <a:schemeClr val="lt1"/>
                        </a:solidFill>
                      </a:endParaRPr>
                    </a:p>
                  </a:txBody>
                  <a:tcPr marL="151061" marR="151061" marT="151061" marB="151061" anchor="ctr">
                    <a:lnL w="12700" cmpd="sng">
                      <a:noFill/>
                    </a:lnL>
                    <a:lnR w="12700" cmpd="sng">
                      <a:noFill/>
                    </a:lnR>
                    <a:lnT w="12700" cmpd="sng">
                      <a:noFill/>
                    </a:lnT>
                    <a:lnB w="38100" cmpd="sng">
                      <a:noFill/>
                    </a:lnB>
                    <a:solidFill>
                      <a:schemeClr val="accent1"/>
                    </a:solidFill>
                  </a:tcPr>
                </a:tc>
                <a:tc>
                  <a:txBody>
                    <a:bodyPr/>
                    <a:lstStyle/>
                    <a:p>
                      <a:pPr algn="ctr" rtl="0"/>
                      <a:r>
                        <a:rPr lang="de-DE" sz="1050" b="0" cap="all" spc="150" noProof="0" dirty="0">
                          <a:solidFill>
                            <a:schemeClr val="lt1"/>
                          </a:solidFill>
                        </a:rPr>
                        <a:t> Ausgabe des aktuellen Verzeichnisses (</a:t>
                      </a:r>
                      <a:r>
                        <a:rPr lang="de-DE" sz="1050" b="0" cap="all" spc="150" noProof="0" dirty="0" err="1">
                          <a:solidFill>
                            <a:schemeClr val="lt1"/>
                          </a:solidFill>
                        </a:rPr>
                        <a:t>ls</a:t>
                      </a:r>
                      <a:r>
                        <a:rPr lang="de-DE" sz="1050" b="0" cap="all" spc="150" noProof="0" dirty="0">
                          <a:solidFill>
                            <a:schemeClr val="lt1"/>
                          </a:solidFill>
                        </a:rPr>
                        <a:t>)</a:t>
                      </a:r>
                    </a:p>
                    <a:p>
                      <a:pPr algn="ctr" rtl="0"/>
                      <a:endParaRPr lang="de-DE" sz="1050" b="0" cap="all" spc="150" noProof="0" dirty="0">
                        <a:solidFill>
                          <a:schemeClr val="lt1"/>
                        </a:solidFill>
                      </a:endParaRPr>
                    </a:p>
                  </a:txBody>
                  <a:tcPr marL="151061" marR="151061" marT="151061" marB="151061" anchor="ctr">
                    <a:lnL w="12700" cmpd="sng">
                      <a:noFill/>
                    </a:lnL>
                    <a:lnR w="12700" cmpd="sng">
                      <a:noFill/>
                    </a:lnR>
                    <a:lnT w="12700" cmpd="sng">
                      <a:noFill/>
                    </a:lnT>
                    <a:lnB w="38100" cmpd="sng">
                      <a:noFill/>
                    </a:lnB>
                    <a:solidFill>
                      <a:schemeClr val="accent1"/>
                    </a:solidFill>
                  </a:tcPr>
                </a:tc>
                <a:tc>
                  <a:txBody>
                    <a:bodyPr/>
                    <a:lstStyle/>
                    <a:p>
                      <a:pPr algn="ctr" rtl="0"/>
                      <a:r>
                        <a:rPr lang="de-DE" sz="1050" b="0" cap="all" spc="150" noProof="0" dirty="0">
                          <a:solidFill>
                            <a:schemeClr val="lt1"/>
                          </a:solidFill>
                        </a:rPr>
                        <a:t> Ausgabe des aktuellen Verzeichnisses als Liste (</a:t>
                      </a:r>
                      <a:r>
                        <a:rPr lang="de-DE" sz="1050" b="0" cap="all" spc="150" noProof="0" dirty="0" err="1">
                          <a:solidFill>
                            <a:schemeClr val="lt1"/>
                          </a:solidFill>
                        </a:rPr>
                        <a:t>ls</a:t>
                      </a:r>
                      <a:r>
                        <a:rPr lang="de-DE" sz="1050" b="0" cap="all" spc="150" noProof="0" dirty="0">
                          <a:solidFill>
                            <a:schemeClr val="lt1"/>
                          </a:solidFill>
                        </a:rPr>
                        <a:t> -l)</a:t>
                      </a:r>
                    </a:p>
                  </a:txBody>
                  <a:tcPr marL="151061" marR="151061" marT="151061" marB="151061" anchor="ctr">
                    <a:lnL w="12700" cmpd="sng">
                      <a:noFill/>
                    </a:lnL>
                    <a:lnR w="12700" cmpd="sng">
                      <a:noFill/>
                    </a:lnR>
                    <a:lnT w="12700" cmpd="sng">
                      <a:noFill/>
                    </a:lnT>
                    <a:lnB w="38100" cmpd="sng">
                      <a:noFill/>
                    </a:lnB>
                    <a:solidFill>
                      <a:schemeClr val="accent1"/>
                    </a:solidFill>
                  </a:tcPr>
                </a:tc>
                <a:tc>
                  <a:txBody>
                    <a:bodyPr/>
                    <a:lstStyle/>
                    <a:p>
                      <a:pPr algn="ctr" rtl="0"/>
                      <a:r>
                        <a:rPr lang="de-DE" sz="1050" b="0" cap="all" spc="150" noProof="0" dirty="0">
                          <a:solidFill>
                            <a:schemeClr val="lt1"/>
                          </a:solidFill>
                        </a:rPr>
                        <a:t>Der Prompt soll das aktuelle Arbeitsverzeichnis beinhalten, bspw. </a:t>
                      </a:r>
                      <a:r>
                        <a:rPr lang="de-DE" sz="1050" b="0" cap="all" spc="150" noProof="0" dirty="0" err="1">
                          <a:solidFill>
                            <a:schemeClr val="lt1"/>
                          </a:solidFill>
                        </a:rPr>
                        <a:t>bettershell</a:t>
                      </a:r>
                      <a:r>
                        <a:rPr lang="de-DE" sz="1050" b="0" cap="all" spc="150" noProof="0" dirty="0">
                          <a:solidFill>
                            <a:schemeClr val="lt1"/>
                          </a:solidFill>
                        </a:rPr>
                        <a:t>&gt;</a:t>
                      </a:r>
                    </a:p>
                    <a:p>
                      <a:pPr algn="ctr" rtl="0"/>
                      <a:endParaRPr lang="de-DE" sz="1050" b="0" cap="all" spc="150" noProof="0" dirty="0">
                        <a:solidFill>
                          <a:schemeClr val="lt1"/>
                        </a:solidFill>
                      </a:endParaRPr>
                    </a:p>
                  </a:txBody>
                  <a:tcPr marL="151061" marR="151061" marT="151061" marB="151061" anchor="ctr">
                    <a:lnL w="12700" cmpd="sng">
                      <a:noFill/>
                    </a:lnL>
                    <a:lnR w="12700" cmpd="sng">
                      <a:noFill/>
                    </a:lnR>
                    <a:lnT w="12700" cmpd="sng">
                      <a:noFill/>
                    </a:lnT>
                    <a:lnB w="38100" cmpd="sng">
                      <a:noFill/>
                    </a:lnB>
                    <a:solidFill>
                      <a:schemeClr val="accent1"/>
                    </a:solidFill>
                  </a:tcPr>
                </a:tc>
                <a:extLst>
                  <a:ext uri="{0D108BD9-81ED-4DB2-BD59-A6C34878D82A}">
                    <a16:rowId xmlns:a16="http://schemas.microsoft.com/office/drawing/2014/main" val="2580512675"/>
                  </a:ext>
                </a:extLst>
              </a:tr>
              <a:tr h="792841">
                <a:tc>
                  <a:txBody>
                    <a:bodyPr/>
                    <a:lstStyle/>
                    <a:p>
                      <a:pPr algn="ctr" rtl="0"/>
                      <a:r>
                        <a:rPr lang="de-DE" sz="1100" cap="none" spc="0" noProof="0" dirty="0">
                          <a:solidFill>
                            <a:schemeClr val="tx1"/>
                          </a:solidFill>
                        </a:rPr>
                        <a:t>Erst recherchieren, wie es geht, dann planen.</a:t>
                      </a: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tc>
                  <a:txBody>
                    <a:bodyPr/>
                    <a:lstStyle/>
                    <a:p>
                      <a:pPr algn="ctr" rtl="0"/>
                      <a:r>
                        <a:rPr lang="de-DE" sz="1100" cap="none" spc="0" noProof="0" dirty="0">
                          <a:solidFill>
                            <a:schemeClr val="tx1"/>
                          </a:solidFill>
                        </a:rPr>
                        <a:t>Erst recherchieren, wie es geht, dann planen.</a:t>
                      </a: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tc>
                  <a:txBody>
                    <a:bodyPr/>
                    <a:lstStyle/>
                    <a:p>
                      <a:pPr algn="ctr" rtl="0"/>
                      <a:r>
                        <a:rPr lang="de-DE" sz="1100" cap="none" spc="0" noProof="0" dirty="0">
                          <a:solidFill>
                            <a:schemeClr val="tx1"/>
                          </a:solidFill>
                        </a:rPr>
                        <a:t>Erst recherchieren, wie es geht, dann planen.</a:t>
                      </a: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tc>
                  <a:txBody>
                    <a:bodyPr/>
                    <a:lstStyle/>
                    <a:p>
                      <a:pPr algn="ctr" rtl="0"/>
                      <a:r>
                        <a:rPr lang="de-DE" sz="1100" cap="none" spc="0" noProof="0" dirty="0">
                          <a:solidFill>
                            <a:schemeClr val="tx1"/>
                          </a:solidFill>
                        </a:rPr>
                        <a:t>Erst recherchieren, wie es geht, dann planen.</a:t>
                      </a: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tc>
                  <a:txBody>
                    <a:bodyPr/>
                    <a:lstStyle/>
                    <a:p>
                      <a:pPr algn="ctr" rtl="0"/>
                      <a:r>
                        <a:rPr lang="de-DE" sz="1100" cap="none" spc="0" noProof="0" dirty="0">
                          <a:solidFill>
                            <a:schemeClr val="tx1"/>
                          </a:solidFill>
                        </a:rPr>
                        <a:t>Erst recherchieren, wie es geht, dann planen.</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085369860"/>
                  </a:ext>
                </a:extLst>
              </a:tr>
              <a:tr h="1908161">
                <a:tc>
                  <a:txBody>
                    <a:bodyPr/>
                    <a:lstStyle/>
                    <a:p>
                      <a:pPr algn="ctr" rtl="0"/>
                      <a:r>
                        <a:rPr lang="de-DE" sz="1100" cap="none" spc="0" noProof="0" dirty="0">
                          <a:solidFill>
                            <a:schemeClr val="tx1"/>
                          </a:solidFill>
                        </a:rPr>
                        <a:t>Versuchen Sie, gemäß den gefundenen Recherchen den richtigen Code zu programmieren, der an dieses Ziel angepasst ist.</a:t>
                      </a: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rtl="0"/>
                      <a:r>
                        <a:rPr lang="de-DE" sz="1100" cap="none" spc="0" noProof="0" dirty="0">
                          <a:solidFill>
                            <a:schemeClr val="tx1"/>
                          </a:solidFill>
                        </a:rPr>
                        <a:t>Versuchen Sie, gemäß den gefundenen Recherchen den richtigen Code zu programmieren, der an dieses Ziel angepasst ist.</a:t>
                      </a: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rtl="0"/>
                      <a:r>
                        <a:rPr lang="de-DE" sz="1100" cap="none" spc="0" noProof="0" dirty="0">
                          <a:solidFill>
                            <a:schemeClr val="tx1"/>
                          </a:solidFill>
                        </a:rPr>
                        <a:t>Versuchen Sie, gemäß den gefundenen Recherchen den richtigen Code zu programmieren, der an dieses Ziel angepasst ist.</a:t>
                      </a: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rtl="0"/>
                      <a:r>
                        <a:rPr lang="de-DE" sz="1100" cap="none" spc="0" noProof="0" dirty="0">
                          <a:solidFill>
                            <a:schemeClr val="tx1"/>
                          </a:solidFill>
                        </a:rPr>
                        <a:t>Versuchen Sie, gemäß den gefundenen Recherchen den richtigen Code zu programmieren, der an dieses Ziel angepasst ist.</a:t>
                      </a: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rtl="0"/>
                      <a:r>
                        <a:rPr lang="de-DE" sz="1100" cap="none" spc="0" noProof="0" dirty="0">
                          <a:solidFill>
                            <a:schemeClr val="tx1"/>
                          </a:solidFill>
                        </a:rPr>
                        <a:t>Versuchen Sie, gemäß den gefundenen Recherchen den richtigen Code zu programmieren, der an dieses Ziel angepasst ist. Am Ende, wenn alles wie erwartet funktioniert, beende ich das Projekt und sende es ab.</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252228359"/>
                  </a:ext>
                </a:extLst>
              </a:tr>
              <a:tr h="77641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100" cap="none" spc="0" noProof="0" dirty="0">
                          <a:solidFill>
                            <a:schemeClr val="tx1"/>
                          </a:solidFill>
                        </a:rPr>
                        <a:t>14/11/2022 bis 16/11/2022</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tc>
                  <a:txBody>
                    <a:bodyPr/>
                    <a:lstStyle/>
                    <a:p>
                      <a:pPr algn="ctr" rtl="0"/>
                      <a:r>
                        <a:rPr lang="de-DE" sz="1100" cap="none" spc="0" noProof="0" dirty="0">
                          <a:solidFill>
                            <a:schemeClr val="tx1"/>
                          </a:solidFill>
                        </a:rPr>
                        <a:t>17/11/2022 bis 19/11/2022</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tc>
                  <a:txBody>
                    <a:bodyPr/>
                    <a:lstStyle/>
                    <a:p>
                      <a:pPr algn="ctr" rtl="0"/>
                      <a:r>
                        <a:rPr lang="de-DE" sz="1100" cap="none" spc="0" noProof="0" dirty="0">
                          <a:solidFill>
                            <a:schemeClr val="tx1"/>
                          </a:solidFill>
                        </a:rPr>
                        <a:t>21/11/2022 </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tc>
                  <a:txBody>
                    <a:bodyPr/>
                    <a:lstStyle/>
                    <a:p>
                      <a:pPr algn="ctr" rtl="0"/>
                      <a:r>
                        <a:rPr lang="de-DE" sz="1100" cap="none" spc="0" noProof="0" dirty="0">
                          <a:solidFill>
                            <a:schemeClr val="tx1"/>
                          </a:solidFill>
                        </a:rPr>
                        <a:t>22/11/2022 bis 23/11/2022</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tc>
                  <a:txBody>
                    <a:bodyPr/>
                    <a:lstStyle/>
                    <a:p>
                      <a:pPr algn="ctr" rtl="0"/>
                      <a:r>
                        <a:rPr lang="de-DE" sz="1100" cap="none" spc="0" noProof="0" dirty="0">
                          <a:solidFill>
                            <a:schemeClr val="tx1"/>
                          </a:solidFill>
                        </a:rPr>
                        <a:t>23/11/2022 bis 25/11/2022</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78144993"/>
                  </a:ext>
                </a:extLst>
              </a:tr>
            </a:tbl>
          </a:graphicData>
        </a:graphic>
      </p:graphicFrame>
    </p:spTree>
    <p:extLst>
      <p:ext uri="{BB962C8B-B14F-4D97-AF65-F5344CB8AC3E}">
        <p14:creationId xmlns:p14="http://schemas.microsoft.com/office/powerpoint/2010/main" val="2933514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e 7">
            <a:extLst>
              <a:ext uri="{FF2B5EF4-FFF2-40B4-BE49-F238E27FC236}">
                <a16:creationId xmlns:a16="http://schemas.microsoft.com/office/drawing/2014/main" id="{CD0359C5-C4A0-9A0B-5419-7D4B4412B5F0}"/>
              </a:ext>
            </a:extLst>
          </p:cNvPr>
          <p:cNvGraphicFramePr>
            <a:graphicFrameLocks noGrp="1"/>
          </p:cNvGraphicFramePr>
          <p:nvPr>
            <p:ph idx="1"/>
            <p:extLst>
              <p:ext uri="{D42A27DB-BD31-4B8C-83A1-F6EECF244321}">
                <p14:modId xmlns:p14="http://schemas.microsoft.com/office/powerpoint/2010/main" val="1224524492"/>
              </p:ext>
            </p:extLst>
          </p:nvPr>
        </p:nvGraphicFramePr>
        <p:xfrm>
          <a:off x="999308" y="102241"/>
          <a:ext cx="10352088" cy="6294120"/>
        </p:xfrm>
        <a:graphic>
          <a:graphicData uri="http://schemas.openxmlformats.org/drawingml/2006/table">
            <a:tbl>
              <a:tblPr firstRow="1" bandRow="1">
                <a:tableStyleId>{00A15C55-8517-42AA-B614-E9B94910E393}</a:tableStyleId>
              </a:tblPr>
              <a:tblGrid>
                <a:gridCol w="5176044">
                  <a:extLst>
                    <a:ext uri="{9D8B030D-6E8A-4147-A177-3AD203B41FA5}">
                      <a16:colId xmlns:a16="http://schemas.microsoft.com/office/drawing/2014/main" val="1963422835"/>
                    </a:ext>
                  </a:extLst>
                </a:gridCol>
                <a:gridCol w="5176044">
                  <a:extLst>
                    <a:ext uri="{9D8B030D-6E8A-4147-A177-3AD203B41FA5}">
                      <a16:colId xmlns:a16="http://schemas.microsoft.com/office/drawing/2014/main" val="1274141291"/>
                    </a:ext>
                  </a:extLst>
                </a:gridCol>
              </a:tblGrid>
              <a:tr h="287573">
                <a:tc>
                  <a:txBody>
                    <a:bodyPr/>
                    <a:lstStyle/>
                    <a:p>
                      <a:pPr algn="ctr"/>
                      <a:r>
                        <a:rPr lang="de-DE" dirty="0"/>
                        <a:t>DATUM</a:t>
                      </a:r>
                    </a:p>
                  </a:txBody>
                  <a:tcPr anchor="ctr"/>
                </a:tc>
                <a:tc>
                  <a:txBody>
                    <a:bodyPr/>
                    <a:lstStyle/>
                    <a:p>
                      <a:pPr algn="ctr"/>
                      <a:r>
                        <a:rPr lang="de-DE" dirty="0"/>
                        <a:t>KOMMENTAR</a:t>
                      </a:r>
                    </a:p>
                  </a:txBody>
                  <a:tcPr anchor="ctr"/>
                </a:tc>
                <a:extLst>
                  <a:ext uri="{0D108BD9-81ED-4DB2-BD59-A6C34878D82A}">
                    <a16:rowId xmlns:a16="http://schemas.microsoft.com/office/drawing/2014/main" val="1305358317"/>
                  </a:ext>
                </a:extLst>
              </a:tr>
              <a:tr h="730915">
                <a:tc>
                  <a:txBody>
                    <a:bodyPr/>
                    <a:lstStyle/>
                    <a:p>
                      <a:pPr algn="ctr"/>
                      <a:r>
                        <a:rPr lang="de-DE" sz="1800" dirty="0">
                          <a:solidFill>
                            <a:schemeClr val="tx1"/>
                          </a:solidFill>
                        </a:rPr>
                        <a:t>14.11.2022</a:t>
                      </a:r>
                    </a:p>
                  </a:txBody>
                  <a:tcPr anchor="ctr"/>
                </a:tc>
                <a:tc>
                  <a:txBody>
                    <a:bodyPr/>
                    <a:lstStyle/>
                    <a:p>
                      <a:pPr algn="ctr"/>
                      <a:r>
                        <a:rPr lang="de-DE" sz="1100" dirty="0">
                          <a:solidFill>
                            <a:schemeClr val="tx1"/>
                          </a:solidFill>
                        </a:rPr>
                        <a:t>Ich habe mich entschieden, es schwer Aufgabe zu machen --&gt; </a:t>
                      </a:r>
                      <a:r>
                        <a:rPr lang="de-DE" sz="1100" b="1" u="sng" dirty="0">
                          <a:solidFill>
                            <a:schemeClr val="tx1"/>
                          </a:solidFill>
                        </a:rPr>
                        <a:t>Entwicklung eines Prototyps einer Shell. </a:t>
                      </a:r>
                      <a:r>
                        <a:rPr lang="de-DE" sz="1100" dirty="0"/>
                        <a:t> Ich habe zuerst mein Meilensteinplanung gemacht. Ich habe geplant, wie viele Tage für jede Etappe. Ich habe mich ein Dokumentation mit mein täglicher Fortschritt erstellen.</a:t>
                      </a:r>
                    </a:p>
                    <a:p>
                      <a:pPr algn="ctr"/>
                      <a:r>
                        <a:rPr lang="de-DE" sz="1100" b="1" u="sng" dirty="0">
                          <a:solidFill>
                            <a:schemeClr val="tx1"/>
                          </a:solidFill>
                        </a:rPr>
                        <a:t> </a:t>
                      </a:r>
                      <a:endParaRPr lang="de-DE" sz="1100" dirty="0">
                        <a:solidFill>
                          <a:schemeClr val="tx1"/>
                        </a:solidFill>
                      </a:endParaRPr>
                    </a:p>
                  </a:txBody>
                  <a:tcPr anchor="ctr"/>
                </a:tc>
                <a:extLst>
                  <a:ext uri="{0D108BD9-81ED-4DB2-BD59-A6C34878D82A}">
                    <a16:rowId xmlns:a16="http://schemas.microsoft.com/office/drawing/2014/main" val="1553688713"/>
                  </a:ext>
                </a:extLst>
              </a:tr>
              <a:tr h="599111">
                <a:tc>
                  <a:txBody>
                    <a:bodyPr/>
                    <a:lstStyle/>
                    <a:p>
                      <a:pPr algn="ctr"/>
                      <a:r>
                        <a:rPr lang="de-DE" sz="1800">
                          <a:solidFill>
                            <a:schemeClr val="tx1"/>
                          </a:solidFill>
                        </a:rPr>
                        <a:t>15.11.2022</a:t>
                      </a:r>
                      <a:endParaRPr lang="de-DE" sz="1800" dirty="0">
                        <a:solidFill>
                          <a:schemeClr val="tx1"/>
                        </a:solidFill>
                      </a:endParaRPr>
                    </a:p>
                  </a:txBody>
                  <a:tcPr anchor="ctr"/>
                </a:tc>
                <a:tc>
                  <a:txBody>
                    <a:bodyPr/>
                    <a:lstStyle/>
                    <a:p>
                      <a:pPr algn="ctr"/>
                      <a:r>
                        <a:rPr lang="de-DE" sz="1100" dirty="0">
                          <a:solidFill>
                            <a:schemeClr val="tx1"/>
                          </a:solidFill>
                        </a:rPr>
                        <a:t>Ich habe viele Quelle gefunden. Ich habe ihre Codes ausprobiert.</a:t>
                      </a:r>
                    </a:p>
                    <a:p>
                      <a:pPr algn="ctr"/>
                      <a:r>
                        <a:rPr lang="de-DE" sz="1100" dirty="0">
                          <a:solidFill>
                            <a:schemeClr val="tx1"/>
                          </a:solidFill>
                        </a:rPr>
                        <a:t>Eine Code für die Aufgabe „ Wechseln von Verzeichnissen(cd)“ hat funktioniert. Wenn ich zum Beispiel einen Schreibfehler im Namen des Ordners mache, zeigt mir der Code immer noch den aktuellen Speicherort und nicht den gewünschten Ordner.  </a:t>
                      </a:r>
                    </a:p>
                  </a:txBody>
                  <a:tcPr anchor="ctr"/>
                </a:tc>
                <a:extLst>
                  <a:ext uri="{0D108BD9-81ED-4DB2-BD59-A6C34878D82A}">
                    <a16:rowId xmlns:a16="http://schemas.microsoft.com/office/drawing/2014/main" val="1300174130"/>
                  </a:ext>
                </a:extLst>
              </a:tr>
              <a:tr h="599111">
                <a:tc>
                  <a:txBody>
                    <a:bodyPr/>
                    <a:lstStyle/>
                    <a:p>
                      <a:pPr algn="ctr"/>
                      <a:r>
                        <a:rPr lang="de-DE" sz="1800" dirty="0">
                          <a:solidFill>
                            <a:schemeClr val="tx1"/>
                          </a:solidFill>
                        </a:rPr>
                        <a:t>16.11.2022</a:t>
                      </a:r>
                    </a:p>
                  </a:txBody>
                  <a:tcPr anchor="ctr"/>
                </a:tc>
                <a:tc>
                  <a:txBody>
                    <a:bodyPr/>
                    <a:lstStyle/>
                    <a:p>
                      <a:pPr algn="ctr"/>
                      <a:r>
                        <a:rPr lang="de-DE" sz="1100" dirty="0">
                          <a:solidFill>
                            <a:schemeClr val="tx1"/>
                          </a:solidFill>
                        </a:rPr>
                        <a:t>Ich habe gelernt, dass ich in der falschen Richtung war, weil ich alles im Terminal von </a:t>
                      </a:r>
                      <a:r>
                        <a:rPr lang="de-DE" sz="1100" dirty="0" err="1">
                          <a:solidFill>
                            <a:schemeClr val="tx1"/>
                          </a:solidFill>
                        </a:rPr>
                        <a:t>vscode</a:t>
                      </a:r>
                      <a:r>
                        <a:rPr lang="de-DE" sz="1100" dirty="0">
                          <a:solidFill>
                            <a:schemeClr val="tx1"/>
                          </a:solidFill>
                        </a:rPr>
                        <a:t> und nicht in einer neuen Shell gemacht habe. Ich habe die „</a:t>
                      </a:r>
                      <a:r>
                        <a:rPr lang="de-DE" sz="1100" dirty="0" err="1">
                          <a:solidFill>
                            <a:schemeClr val="tx1"/>
                          </a:solidFill>
                        </a:rPr>
                        <a:t>ls</a:t>
                      </a:r>
                      <a:r>
                        <a:rPr lang="de-DE" sz="1100" dirty="0">
                          <a:solidFill>
                            <a:schemeClr val="tx1"/>
                          </a:solidFill>
                        </a:rPr>
                        <a:t>, mkdir und cd „ Funktionen für Golang </a:t>
                      </a:r>
                      <a:r>
                        <a:rPr lang="de-DE" sz="1100" dirty="0" err="1">
                          <a:solidFill>
                            <a:schemeClr val="tx1"/>
                          </a:solidFill>
                        </a:rPr>
                        <a:t>gefunden.Ich</a:t>
                      </a:r>
                      <a:r>
                        <a:rPr lang="de-DE" sz="1100" dirty="0">
                          <a:solidFill>
                            <a:schemeClr val="tx1"/>
                          </a:solidFill>
                        </a:rPr>
                        <a:t> habe </a:t>
                      </a:r>
                      <a:r>
                        <a:rPr lang="de-DE" sz="1100" dirty="0" err="1">
                          <a:solidFill>
                            <a:schemeClr val="tx1"/>
                          </a:solidFill>
                        </a:rPr>
                        <a:t>schwierigkeit</a:t>
                      </a:r>
                      <a:r>
                        <a:rPr lang="de-DE" sz="1100" dirty="0">
                          <a:solidFill>
                            <a:schemeClr val="tx1"/>
                          </a:solidFill>
                        </a:rPr>
                        <a:t> weil es immer einen Codefehler gibt : "</a:t>
                      </a:r>
                      <a:r>
                        <a:rPr lang="de-DE" sz="1100" dirty="0" err="1">
                          <a:solidFill>
                            <a:schemeClr val="tx1"/>
                          </a:solidFill>
                        </a:rPr>
                        <a:t>executable</a:t>
                      </a:r>
                      <a:r>
                        <a:rPr lang="de-DE" sz="1100" dirty="0">
                          <a:solidFill>
                            <a:schemeClr val="tx1"/>
                          </a:solidFill>
                        </a:rPr>
                        <a:t> </a:t>
                      </a:r>
                      <a:r>
                        <a:rPr lang="de-DE" sz="1100" dirty="0" err="1">
                          <a:solidFill>
                            <a:schemeClr val="tx1"/>
                          </a:solidFill>
                        </a:rPr>
                        <a:t>file</a:t>
                      </a:r>
                      <a:r>
                        <a:rPr lang="de-DE" sz="1100" dirty="0">
                          <a:solidFill>
                            <a:schemeClr val="tx1"/>
                          </a:solidFill>
                        </a:rPr>
                        <a:t> not </a:t>
                      </a:r>
                      <a:r>
                        <a:rPr lang="de-DE" sz="1100" dirty="0" err="1">
                          <a:solidFill>
                            <a:schemeClr val="tx1"/>
                          </a:solidFill>
                        </a:rPr>
                        <a:t>found</a:t>
                      </a:r>
                      <a:r>
                        <a:rPr lang="de-DE" sz="1100" dirty="0">
                          <a:solidFill>
                            <a:schemeClr val="tx1"/>
                          </a:solidFill>
                        </a:rPr>
                        <a:t> in %</a:t>
                      </a:r>
                      <a:r>
                        <a:rPr lang="de-DE" sz="1100" dirty="0" err="1">
                          <a:solidFill>
                            <a:schemeClr val="tx1"/>
                          </a:solidFill>
                        </a:rPr>
                        <a:t>path</a:t>
                      </a:r>
                      <a:r>
                        <a:rPr lang="de-DE" sz="1100" dirty="0">
                          <a:solidFill>
                            <a:schemeClr val="tx1"/>
                          </a:solidFill>
                        </a:rPr>
                        <a:t>%„.</a:t>
                      </a:r>
                    </a:p>
                  </a:txBody>
                  <a:tcPr anchor="ctr"/>
                </a:tc>
                <a:extLst>
                  <a:ext uri="{0D108BD9-81ED-4DB2-BD59-A6C34878D82A}">
                    <a16:rowId xmlns:a16="http://schemas.microsoft.com/office/drawing/2014/main" val="1717642355"/>
                  </a:ext>
                </a:extLst>
              </a:tr>
              <a:tr h="467306">
                <a:tc>
                  <a:txBody>
                    <a:bodyPr/>
                    <a:lstStyle/>
                    <a:p>
                      <a:pPr algn="ctr"/>
                      <a:r>
                        <a:rPr lang="de-DE" sz="1800" dirty="0">
                          <a:solidFill>
                            <a:schemeClr val="tx1"/>
                          </a:solidFill>
                        </a:rPr>
                        <a:t>17.11.2022</a:t>
                      </a:r>
                    </a:p>
                  </a:txBody>
                  <a:tcPr anchor="ctr"/>
                </a:tc>
                <a:tc>
                  <a:txBody>
                    <a:bodyPr/>
                    <a:lstStyle/>
                    <a:p>
                      <a:pPr algn="ctr"/>
                      <a:r>
                        <a:rPr lang="de-DE" sz="1100" dirty="0">
                          <a:solidFill>
                            <a:schemeClr val="tx1"/>
                          </a:solidFill>
                        </a:rPr>
                        <a:t>Ich bin mit die Letze Funktion „</a:t>
                      </a:r>
                      <a:r>
                        <a:rPr lang="de-DE" sz="1100" dirty="0" err="1">
                          <a:solidFill>
                            <a:schemeClr val="tx1"/>
                          </a:solidFill>
                        </a:rPr>
                        <a:t>ls</a:t>
                      </a:r>
                      <a:r>
                        <a:rPr lang="de-DE" sz="1100" dirty="0">
                          <a:solidFill>
                            <a:schemeClr val="tx1"/>
                          </a:solidFill>
                        </a:rPr>
                        <a:t> –l“ auch fertig. Ich habe alles in einer neuen Shell installieren. Ich habe ein neue Repository im </a:t>
                      </a:r>
                      <a:r>
                        <a:rPr lang="de-DE" sz="1100" dirty="0" err="1">
                          <a:solidFill>
                            <a:schemeClr val="tx1"/>
                          </a:solidFill>
                        </a:rPr>
                        <a:t>Git</a:t>
                      </a:r>
                      <a:r>
                        <a:rPr lang="de-DE" sz="1100" dirty="0">
                          <a:solidFill>
                            <a:schemeClr val="tx1"/>
                          </a:solidFill>
                        </a:rPr>
                        <a:t> erstellen. Ich habe mit mein </a:t>
                      </a:r>
                      <a:r>
                        <a:rPr lang="de-DE" sz="1100" dirty="0" err="1">
                          <a:solidFill>
                            <a:schemeClr val="tx1"/>
                          </a:solidFill>
                        </a:rPr>
                        <a:t>Git</a:t>
                      </a:r>
                      <a:r>
                        <a:rPr lang="de-DE" sz="1100" dirty="0">
                          <a:solidFill>
                            <a:schemeClr val="tx1"/>
                          </a:solidFill>
                        </a:rPr>
                        <a:t> Repository meine ganze Dateien verbunden.</a:t>
                      </a:r>
                    </a:p>
                  </a:txBody>
                  <a:tcPr anchor="ctr"/>
                </a:tc>
                <a:extLst>
                  <a:ext uri="{0D108BD9-81ED-4DB2-BD59-A6C34878D82A}">
                    <a16:rowId xmlns:a16="http://schemas.microsoft.com/office/drawing/2014/main" val="233259360"/>
                  </a:ext>
                </a:extLst>
              </a:tr>
              <a:tr h="599111">
                <a:tc>
                  <a:txBody>
                    <a:bodyPr/>
                    <a:lstStyle/>
                    <a:p>
                      <a:pPr algn="ctr"/>
                      <a:r>
                        <a:rPr lang="de-DE" sz="1800" dirty="0">
                          <a:solidFill>
                            <a:schemeClr val="tx1"/>
                          </a:solidFill>
                        </a:rPr>
                        <a:t>18.11.2022</a:t>
                      </a:r>
                    </a:p>
                  </a:txBody>
                  <a:tcPr anchor="ctr"/>
                </a:tc>
                <a:tc>
                  <a:txBody>
                    <a:bodyPr/>
                    <a:lstStyle/>
                    <a:p>
                      <a:pPr algn="ctr"/>
                      <a:r>
                        <a:rPr lang="de-DE" sz="1100" dirty="0">
                          <a:solidFill>
                            <a:schemeClr val="tx1"/>
                          </a:solidFill>
                        </a:rPr>
                        <a:t>Ich habe eine eigene Datei für die ganze Funktionen gemacht, heißt „</a:t>
                      </a:r>
                      <a:r>
                        <a:rPr lang="de-DE" sz="1100" dirty="0" err="1">
                          <a:solidFill>
                            <a:schemeClr val="tx1"/>
                          </a:solidFill>
                        </a:rPr>
                        <a:t>befehle.go</a:t>
                      </a:r>
                      <a:r>
                        <a:rPr lang="de-DE" sz="1100" dirty="0">
                          <a:solidFill>
                            <a:schemeClr val="tx1"/>
                          </a:solidFill>
                        </a:rPr>
                        <a:t>“.</a:t>
                      </a:r>
                    </a:p>
                    <a:p>
                      <a:pPr algn="ctr"/>
                      <a:r>
                        <a:rPr lang="de-DE" sz="1100" dirty="0">
                          <a:solidFill>
                            <a:schemeClr val="tx1"/>
                          </a:solidFill>
                        </a:rPr>
                        <a:t>Ich habe Schwierigkeit zum mein Datei „</a:t>
                      </a:r>
                      <a:r>
                        <a:rPr lang="de-DE" sz="1100" dirty="0" err="1">
                          <a:solidFill>
                            <a:schemeClr val="tx1"/>
                          </a:solidFill>
                        </a:rPr>
                        <a:t>befehle.go</a:t>
                      </a:r>
                      <a:r>
                        <a:rPr lang="de-DE" sz="1100" dirty="0">
                          <a:solidFill>
                            <a:schemeClr val="tx1"/>
                          </a:solidFill>
                        </a:rPr>
                        <a:t>“ mit mein ganze Funktionen mit mein Main Datei „</a:t>
                      </a:r>
                      <a:r>
                        <a:rPr lang="de-DE" sz="1100" dirty="0" err="1">
                          <a:solidFill>
                            <a:schemeClr val="tx1"/>
                          </a:solidFill>
                        </a:rPr>
                        <a:t>goprojekt.go</a:t>
                      </a:r>
                      <a:r>
                        <a:rPr lang="de-DE" sz="1100" dirty="0">
                          <a:solidFill>
                            <a:schemeClr val="tx1"/>
                          </a:solidFill>
                        </a:rPr>
                        <a:t>“ verbunden. Kommt immer die Fehler „</a:t>
                      </a:r>
                      <a:r>
                        <a:rPr lang="de-DE" sz="1100" dirty="0" err="1">
                          <a:solidFill>
                            <a:schemeClr val="tx1"/>
                          </a:solidFill>
                        </a:rPr>
                        <a:t>undefined</a:t>
                      </a:r>
                      <a:r>
                        <a:rPr lang="de-DE" sz="1100" dirty="0">
                          <a:solidFill>
                            <a:schemeClr val="tx1"/>
                          </a:solidFill>
                        </a:rPr>
                        <a:t>“. Ich probiere heute dass lösen.</a:t>
                      </a:r>
                    </a:p>
                  </a:txBody>
                  <a:tcPr anchor="ctr"/>
                </a:tc>
                <a:extLst>
                  <a:ext uri="{0D108BD9-81ED-4DB2-BD59-A6C34878D82A}">
                    <a16:rowId xmlns:a16="http://schemas.microsoft.com/office/drawing/2014/main" val="542898408"/>
                  </a:ext>
                </a:extLst>
              </a:tr>
              <a:tr h="467306">
                <a:tc>
                  <a:txBody>
                    <a:bodyPr/>
                    <a:lstStyle/>
                    <a:p>
                      <a:pPr algn="ctr"/>
                      <a:r>
                        <a:rPr lang="de-DE" sz="1800" dirty="0">
                          <a:solidFill>
                            <a:schemeClr val="tx1"/>
                          </a:solidFill>
                        </a:rPr>
                        <a:t>21.11.2022</a:t>
                      </a:r>
                    </a:p>
                  </a:txBody>
                  <a:tcPr anchor="ctr"/>
                </a:tc>
                <a:tc>
                  <a:txBody>
                    <a:bodyPr/>
                    <a:lstStyle/>
                    <a:p>
                      <a:pPr algn="ctr"/>
                      <a:r>
                        <a:rPr lang="de-DE" sz="1100" dirty="0">
                          <a:solidFill>
                            <a:schemeClr val="tx1"/>
                          </a:solidFill>
                        </a:rPr>
                        <a:t>Ich habe die Probleme mit Verbindung zwischen meine 2 .</a:t>
                      </a:r>
                      <a:r>
                        <a:rPr lang="de-DE" sz="1100" dirty="0" err="1">
                          <a:solidFill>
                            <a:schemeClr val="tx1"/>
                          </a:solidFill>
                        </a:rPr>
                        <a:t>go</a:t>
                      </a:r>
                      <a:r>
                        <a:rPr lang="de-DE" sz="1100" dirty="0">
                          <a:solidFill>
                            <a:schemeClr val="tx1"/>
                          </a:solidFill>
                        </a:rPr>
                        <a:t> Dateien. Ich habe für das mein go.mod Datei gebenutzt. Ich habe etwas schön zu sehen im ein Go Projekt probiert , Zum Beispiel die Funktion Reverse, </a:t>
                      </a:r>
                      <a:r>
                        <a:rPr lang="de-DE" sz="1100" dirty="0"/>
                        <a:t>es buchstabiert die Wörter rückwärts.</a:t>
                      </a:r>
                      <a:endParaRPr lang="de-DE" sz="1100" dirty="0">
                        <a:solidFill>
                          <a:schemeClr val="tx1"/>
                        </a:solidFill>
                      </a:endParaRPr>
                    </a:p>
                  </a:txBody>
                  <a:tcPr anchor="ctr"/>
                </a:tc>
                <a:extLst>
                  <a:ext uri="{0D108BD9-81ED-4DB2-BD59-A6C34878D82A}">
                    <a16:rowId xmlns:a16="http://schemas.microsoft.com/office/drawing/2014/main" val="539954501"/>
                  </a:ext>
                </a:extLst>
              </a:tr>
              <a:tr h="287573">
                <a:tc>
                  <a:txBody>
                    <a:bodyPr/>
                    <a:lstStyle/>
                    <a:p>
                      <a:pPr algn="ctr"/>
                      <a:r>
                        <a:rPr lang="de-DE" sz="1800" dirty="0">
                          <a:solidFill>
                            <a:schemeClr val="tx1"/>
                          </a:solidFill>
                        </a:rPr>
                        <a:t>22.11.2022</a:t>
                      </a:r>
                    </a:p>
                  </a:txBody>
                  <a:tcPr anchor="ctr"/>
                </a:tc>
                <a:tc>
                  <a:txBody>
                    <a:bodyPr/>
                    <a:lstStyle/>
                    <a:p>
                      <a:pPr algn="ctr"/>
                      <a:r>
                        <a:rPr lang="de-DE" sz="1100" dirty="0">
                          <a:solidFill>
                            <a:schemeClr val="tx1"/>
                          </a:solidFill>
                        </a:rPr>
                        <a:t>Ich bin mit Formatierung fertig. Mein Code ist auch komplett.</a:t>
                      </a:r>
                    </a:p>
                  </a:txBody>
                  <a:tcPr anchor="ctr"/>
                </a:tc>
                <a:extLst>
                  <a:ext uri="{0D108BD9-81ED-4DB2-BD59-A6C34878D82A}">
                    <a16:rowId xmlns:a16="http://schemas.microsoft.com/office/drawing/2014/main" val="218223313"/>
                  </a:ext>
                </a:extLst>
              </a:tr>
              <a:tr h="335502">
                <a:tc>
                  <a:txBody>
                    <a:bodyPr/>
                    <a:lstStyle/>
                    <a:p>
                      <a:pPr algn="ctr"/>
                      <a:r>
                        <a:rPr lang="de-DE" sz="1800" dirty="0">
                          <a:solidFill>
                            <a:schemeClr val="tx1"/>
                          </a:solidFill>
                        </a:rPr>
                        <a:t>23.11.2022</a:t>
                      </a:r>
                    </a:p>
                  </a:txBody>
                  <a:tcPr anchor="ctr"/>
                </a:tc>
                <a:tc>
                  <a:txBody>
                    <a:bodyPr/>
                    <a:lstStyle/>
                    <a:p>
                      <a:pPr algn="ctr"/>
                      <a:r>
                        <a:rPr lang="de-DE" sz="1100" dirty="0">
                          <a:solidFill>
                            <a:schemeClr val="tx1"/>
                          </a:solidFill>
                        </a:rPr>
                        <a:t>Ich habe </a:t>
                      </a:r>
                      <a:r>
                        <a:rPr lang="de-DE" sz="1100">
                          <a:solidFill>
                            <a:schemeClr val="tx1"/>
                          </a:solidFill>
                        </a:rPr>
                        <a:t>mein Code komplett </a:t>
                      </a:r>
                      <a:r>
                        <a:rPr lang="de-DE" sz="1100" dirty="0">
                          <a:solidFill>
                            <a:schemeClr val="tx1"/>
                          </a:solidFill>
                        </a:rPr>
                        <a:t>kommentiert. Ich habe getestet und alles funktionieren ohne Probleme. </a:t>
                      </a:r>
                    </a:p>
                  </a:txBody>
                  <a:tcPr anchor="ctr"/>
                </a:tc>
                <a:extLst>
                  <a:ext uri="{0D108BD9-81ED-4DB2-BD59-A6C34878D82A}">
                    <a16:rowId xmlns:a16="http://schemas.microsoft.com/office/drawing/2014/main" val="3719508993"/>
                  </a:ext>
                </a:extLst>
              </a:tr>
              <a:tr h="287573">
                <a:tc>
                  <a:txBody>
                    <a:bodyPr/>
                    <a:lstStyle/>
                    <a:p>
                      <a:pPr algn="ctr"/>
                      <a:r>
                        <a:rPr lang="de-DE" sz="1800" dirty="0">
                          <a:solidFill>
                            <a:schemeClr val="tx1"/>
                          </a:solidFill>
                        </a:rPr>
                        <a:t>24.11.2022</a:t>
                      </a:r>
                    </a:p>
                  </a:txBody>
                  <a:tcPr anchor="ctr"/>
                </a:tc>
                <a:tc>
                  <a:txBody>
                    <a:bodyPr/>
                    <a:lstStyle/>
                    <a:p>
                      <a:pPr algn="ctr"/>
                      <a:r>
                        <a:rPr lang="de-DE" sz="1100" dirty="0">
                          <a:solidFill>
                            <a:schemeClr val="tx1"/>
                          </a:solidFill>
                        </a:rPr>
                        <a:t>Ich bin mit mein Präsentation fertig.  Mein </a:t>
                      </a:r>
                      <a:r>
                        <a:rPr lang="de-DE" sz="1100" dirty="0" err="1">
                          <a:solidFill>
                            <a:schemeClr val="tx1"/>
                          </a:solidFill>
                        </a:rPr>
                        <a:t>Github</a:t>
                      </a:r>
                      <a:r>
                        <a:rPr lang="de-DE" sz="1100" dirty="0">
                          <a:solidFill>
                            <a:schemeClr val="tx1"/>
                          </a:solidFill>
                        </a:rPr>
                        <a:t> ist auch komplett bereit.</a:t>
                      </a:r>
                    </a:p>
                  </a:txBody>
                  <a:tcPr anchor="ctr"/>
                </a:tc>
                <a:extLst>
                  <a:ext uri="{0D108BD9-81ED-4DB2-BD59-A6C34878D82A}">
                    <a16:rowId xmlns:a16="http://schemas.microsoft.com/office/drawing/2014/main" val="1402263724"/>
                  </a:ext>
                </a:extLst>
              </a:tr>
              <a:tr h="287573">
                <a:tc>
                  <a:txBody>
                    <a:bodyPr/>
                    <a:lstStyle/>
                    <a:p>
                      <a:pPr algn="ctr"/>
                      <a:r>
                        <a:rPr lang="de-DE" sz="1800" dirty="0">
                          <a:solidFill>
                            <a:schemeClr val="tx1"/>
                          </a:solidFill>
                        </a:rPr>
                        <a:t>25.11.2022</a:t>
                      </a:r>
                    </a:p>
                  </a:txBody>
                  <a:tcPr anchor="ctr"/>
                </a:tc>
                <a:tc>
                  <a:txBody>
                    <a:bodyPr/>
                    <a:lstStyle/>
                    <a:p>
                      <a:pPr algn="ctr"/>
                      <a:r>
                        <a:rPr lang="de-DE" sz="1100" dirty="0"/>
                        <a:t>Präsentation von mein Go Projekt.</a:t>
                      </a:r>
                      <a:endParaRPr lang="de-DE" sz="1100" dirty="0">
                        <a:solidFill>
                          <a:schemeClr val="tx1"/>
                        </a:solidFill>
                      </a:endParaRPr>
                    </a:p>
                  </a:txBody>
                  <a:tcPr anchor="ctr"/>
                </a:tc>
                <a:extLst>
                  <a:ext uri="{0D108BD9-81ED-4DB2-BD59-A6C34878D82A}">
                    <a16:rowId xmlns:a16="http://schemas.microsoft.com/office/drawing/2014/main" val="2178571038"/>
                  </a:ext>
                </a:extLst>
              </a:tr>
            </a:tbl>
          </a:graphicData>
        </a:graphic>
      </p:graphicFrame>
    </p:spTree>
    <p:extLst>
      <p:ext uri="{BB962C8B-B14F-4D97-AF65-F5344CB8AC3E}">
        <p14:creationId xmlns:p14="http://schemas.microsoft.com/office/powerpoint/2010/main" val="2096180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14B5FF7-186F-7412-DB61-A9326201F51C}"/>
              </a:ext>
            </a:extLst>
          </p:cNvPr>
          <p:cNvSpPr>
            <a:spLocks noGrp="1"/>
          </p:cNvSpPr>
          <p:nvPr>
            <p:ph type="title"/>
          </p:nvPr>
        </p:nvSpPr>
        <p:spPr>
          <a:xfrm>
            <a:off x="744943" y="263530"/>
            <a:ext cx="10058400" cy="642481"/>
          </a:xfrm>
        </p:spPr>
        <p:txBody>
          <a:bodyPr>
            <a:normAutofit/>
          </a:bodyPr>
          <a:lstStyle/>
          <a:p>
            <a:pPr algn="ctr"/>
            <a:r>
              <a:rPr lang="de-DE" sz="4000" b="1" u="sng" dirty="0" err="1">
                <a:solidFill>
                  <a:srgbClr val="FF0000"/>
                </a:solidFill>
                <a:effectLst>
                  <a:outerShdw blurRad="38100" dist="38100" dir="2700000" algn="tl">
                    <a:srgbClr val="000000">
                      <a:alpha val="43137"/>
                    </a:srgbClr>
                  </a:outerShdw>
                </a:effectLst>
              </a:rPr>
              <a:t>Cd</a:t>
            </a:r>
            <a:r>
              <a:rPr lang="de-DE" sz="4000" b="1" u="sng" dirty="0">
                <a:solidFill>
                  <a:srgbClr val="FF0000"/>
                </a:solidFill>
                <a:effectLst>
                  <a:outerShdw blurRad="38100" dist="38100" dir="2700000" algn="tl">
                    <a:srgbClr val="000000">
                      <a:alpha val="43137"/>
                    </a:srgbClr>
                  </a:outerShdw>
                </a:effectLst>
              </a:rPr>
              <a:t> Funktion</a:t>
            </a:r>
          </a:p>
        </p:txBody>
      </p:sp>
      <p:pic>
        <p:nvPicPr>
          <p:cNvPr id="8" name="Inhaltsplatzhalter 7" descr="cd funktion">
            <a:extLst>
              <a:ext uri="{FF2B5EF4-FFF2-40B4-BE49-F238E27FC236}">
                <a16:creationId xmlns:a16="http://schemas.microsoft.com/office/drawing/2014/main" id="{E19E6FD1-6B5A-AB18-A281-96A56B73EF10}"/>
              </a:ext>
            </a:extLst>
          </p:cNvPr>
          <p:cNvPicPr>
            <a:picLocks noGrp="1" noChangeAspect="1"/>
          </p:cNvPicPr>
          <p:nvPr>
            <p:ph idx="1"/>
          </p:nvPr>
        </p:nvPicPr>
        <p:blipFill>
          <a:blip r:embed="rId2"/>
          <a:stretch>
            <a:fillRect/>
          </a:stretch>
        </p:blipFill>
        <p:spPr>
          <a:xfrm>
            <a:off x="78730" y="1923641"/>
            <a:ext cx="4645441" cy="4451991"/>
          </a:xfrm>
        </p:spPr>
      </p:pic>
      <p:pic>
        <p:nvPicPr>
          <p:cNvPr id="10" name="Grafik 9" descr="Ein Bild, das Text enthält.">
            <a:extLst>
              <a:ext uri="{FF2B5EF4-FFF2-40B4-BE49-F238E27FC236}">
                <a16:creationId xmlns:a16="http://schemas.microsoft.com/office/drawing/2014/main" id="{510415C9-3E4C-87FC-48A9-B0E35F622A01}"/>
              </a:ext>
            </a:extLst>
          </p:cNvPr>
          <p:cNvPicPr>
            <a:picLocks noChangeAspect="1"/>
          </p:cNvPicPr>
          <p:nvPr/>
        </p:nvPicPr>
        <p:blipFill>
          <a:blip r:embed="rId3"/>
          <a:stretch>
            <a:fillRect/>
          </a:stretch>
        </p:blipFill>
        <p:spPr>
          <a:xfrm>
            <a:off x="6007608" y="1923641"/>
            <a:ext cx="4962906" cy="4451990"/>
          </a:xfrm>
          <a:prstGeom prst="rect">
            <a:avLst/>
          </a:prstGeom>
        </p:spPr>
      </p:pic>
      <p:sp>
        <p:nvSpPr>
          <p:cNvPr id="11" name="Textfeld 10">
            <a:extLst>
              <a:ext uri="{FF2B5EF4-FFF2-40B4-BE49-F238E27FC236}">
                <a16:creationId xmlns:a16="http://schemas.microsoft.com/office/drawing/2014/main" id="{6641749E-B4B9-684B-058F-73835539D5D5}"/>
              </a:ext>
            </a:extLst>
          </p:cNvPr>
          <p:cNvSpPr txBox="1"/>
          <p:nvPr/>
        </p:nvSpPr>
        <p:spPr>
          <a:xfrm>
            <a:off x="4817540" y="3087807"/>
            <a:ext cx="1096699" cy="2308324"/>
          </a:xfrm>
          <a:prstGeom prst="rect">
            <a:avLst/>
          </a:prstGeom>
          <a:noFill/>
        </p:spPr>
        <p:txBody>
          <a:bodyPr wrap="square" rtlCol="0">
            <a:spAutoFit/>
          </a:bodyPr>
          <a:lstStyle/>
          <a:p>
            <a:r>
              <a:rPr lang="de-DE" sz="1200" dirty="0"/>
              <a:t>Ich habe meine cd Funktion so konfiguriert, dass wir den aktuellen Verzeichnis und den gewünschten Verzeichnis sehen können.</a:t>
            </a:r>
          </a:p>
        </p:txBody>
      </p:sp>
      <p:sp>
        <p:nvSpPr>
          <p:cNvPr id="13" name="Textfeld 12">
            <a:extLst>
              <a:ext uri="{FF2B5EF4-FFF2-40B4-BE49-F238E27FC236}">
                <a16:creationId xmlns:a16="http://schemas.microsoft.com/office/drawing/2014/main" id="{22F7ED69-C07D-8542-1EE6-A189D7171477}"/>
              </a:ext>
            </a:extLst>
          </p:cNvPr>
          <p:cNvSpPr txBox="1"/>
          <p:nvPr/>
        </p:nvSpPr>
        <p:spPr>
          <a:xfrm>
            <a:off x="11063883" y="2718475"/>
            <a:ext cx="1049387" cy="3231654"/>
          </a:xfrm>
          <a:prstGeom prst="rect">
            <a:avLst/>
          </a:prstGeom>
          <a:noFill/>
        </p:spPr>
        <p:txBody>
          <a:bodyPr wrap="square" rtlCol="0">
            <a:spAutoFit/>
          </a:bodyPr>
          <a:lstStyle/>
          <a:p>
            <a:r>
              <a:rPr lang="de-DE" sz="1200" dirty="0"/>
              <a:t>Wenn Sie einen Schreibfehler machen oder zu einem nicht vorhandenen Verzeichnis wechseln möchten, zeigt die Funktion an, dass Sie sich immer noch im selben Verzeichnis befinden.</a:t>
            </a:r>
          </a:p>
        </p:txBody>
      </p:sp>
    </p:spTree>
    <p:extLst>
      <p:ext uri="{BB962C8B-B14F-4D97-AF65-F5344CB8AC3E}">
        <p14:creationId xmlns:p14="http://schemas.microsoft.com/office/powerpoint/2010/main" val="2995859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78D0EE-EA09-29AC-8442-F1996E561035}"/>
              </a:ext>
            </a:extLst>
          </p:cNvPr>
          <p:cNvSpPr>
            <a:spLocks noGrp="1"/>
          </p:cNvSpPr>
          <p:nvPr>
            <p:ph type="title"/>
          </p:nvPr>
        </p:nvSpPr>
        <p:spPr>
          <a:xfrm>
            <a:off x="1097280" y="286604"/>
            <a:ext cx="10058400" cy="619408"/>
          </a:xfrm>
        </p:spPr>
        <p:txBody>
          <a:bodyPr>
            <a:normAutofit fontScale="90000"/>
          </a:bodyPr>
          <a:lstStyle/>
          <a:p>
            <a:pPr algn="ctr"/>
            <a:r>
              <a:rPr lang="de-DE" sz="4000" b="1" u="sng" dirty="0" err="1">
                <a:solidFill>
                  <a:srgbClr val="FF0000"/>
                </a:solidFill>
                <a:effectLst>
                  <a:outerShdw blurRad="38100" dist="38100" dir="2700000" algn="tl">
                    <a:srgbClr val="000000">
                      <a:alpha val="43137"/>
                    </a:srgbClr>
                  </a:outerShdw>
                </a:effectLst>
              </a:rPr>
              <a:t>Mkdir</a:t>
            </a:r>
            <a:r>
              <a:rPr lang="de-DE" sz="4000" b="1" u="sng" dirty="0">
                <a:solidFill>
                  <a:srgbClr val="FF0000"/>
                </a:solidFill>
                <a:effectLst>
                  <a:outerShdw blurRad="38100" dist="38100" dir="2700000" algn="tl">
                    <a:srgbClr val="000000">
                      <a:alpha val="43137"/>
                    </a:srgbClr>
                  </a:outerShdw>
                </a:effectLst>
              </a:rPr>
              <a:t> Funktion</a:t>
            </a:r>
          </a:p>
        </p:txBody>
      </p:sp>
      <p:pic>
        <p:nvPicPr>
          <p:cNvPr id="5" name="Inhaltsplatzhalter 4" descr="mkdir">
            <a:extLst>
              <a:ext uri="{FF2B5EF4-FFF2-40B4-BE49-F238E27FC236}">
                <a16:creationId xmlns:a16="http://schemas.microsoft.com/office/drawing/2014/main" id="{B7C4948B-A294-4288-F48E-0648FEC35BBE}"/>
              </a:ext>
            </a:extLst>
          </p:cNvPr>
          <p:cNvPicPr>
            <a:picLocks noGrp="1" noChangeAspect="1"/>
          </p:cNvPicPr>
          <p:nvPr>
            <p:ph idx="1"/>
          </p:nvPr>
        </p:nvPicPr>
        <p:blipFill>
          <a:blip r:embed="rId2"/>
          <a:stretch>
            <a:fillRect/>
          </a:stretch>
        </p:blipFill>
        <p:spPr>
          <a:xfrm>
            <a:off x="64748" y="1929384"/>
            <a:ext cx="6176041" cy="4389120"/>
          </a:xfrm>
        </p:spPr>
      </p:pic>
      <p:sp>
        <p:nvSpPr>
          <p:cNvPr id="6" name="Textfeld 5">
            <a:extLst>
              <a:ext uri="{FF2B5EF4-FFF2-40B4-BE49-F238E27FC236}">
                <a16:creationId xmlns:a16="http://schemas.microsoft.com/office/drawing/2014/main" id="{52525441-A277-C9FC-CC6F-0B962D9CC23A}"/>
              </a:ext>
            </a:extLst>
          </p:cNvPr>
          <p:cNvSpPr txBox="1"/>
          <p:nvPr/>
        </p:nvSpPr>
        <p:spPr>
          <a:xfrm>
            <a:off x="6675120" y="3385280"/>
            <a:ext cx="4261104" cy="1477328"/>
          </a:xfrm>
          <a:prstGeom prst="rect">
            <a:avLst/>
          </a:prstGeom>
          <a:noFill/>
        </p:spPr>
        <p:txBody>
          <a:bodyPr wrap="square" rtlCol="0">
            <a:spAutoFit/>
          </a:bodyPr>
          <a:lstStyle/>
          <a:p>
            <a:r>
              <a:rPr lang="de-DE" dirty="0"/>
              <a:t>Ich habe meine </a:t>
            </a:r>
            <a:r>
              <a:rPr lang="de-DE" dirty="0" err="1"/>
              <a:t>mkdir</a:t>
            </a:r>
            <a:r>
              <a:rPr lang="de-DE" dirty="0"/>
              <a:t> Funktion so konfiguriert, dass wir einen Verzeichnis erstellen können. Wenn der Verzeichnis bereits existiert, funktioniert die Funktion normal, aber es passiert nichts.</a:t>
            </a:r>
          </a:p>
        </p:txBody>
      </p:sp>
    </p:spTree>
    <p:extLst>
      <p:ext uri="{BB962C8B-B14F-4D97-AF65-F5344CB8AC3E}">
        <p14:creationId xmlns:p14="http://schemas.microsoft.com/office/powerpoint/2010/main" val="2141743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024231-E77D-4318-EF0D-3498BA437307}"/>
              </a:ext>
            </a:extLst>
          </p:cNvPr>
          <p:cNvSpPr>
            <a:spLocks noGrp="1"/>
          </p:cNvSpPr>
          <p:nvPr>
            <p:ph type="title"/>
          </p:nvPr>
        </p:nvSpPr>
        <p:spPr>
          <a:xfrm>
            <a:off x="1097280" y="286603"/>
            <a:ext cx="10058400" cy="702305"/>
          </a:xfrm>
        </p:spPr>
        <p:txBody>
          <a:bodyPr>
            <a:normAutofit/>
          </a:bodyPr>
          <a:lstStyle/>
          <a:p>
            <a:pPr algn="ctr"/>
            <a:r>
              <a:rPr lang="de-DE" sz="4000" b="1" u="sng" dirty="0" err="1">
                <a:solidFill>
                  <a:srgbClr val="FF0000"/>
                </a:solidFill>
                <a:effectLst>
                  <a:outerShdw blurRad="38100" dist="38100" dir="2700000" algn="tl">
                    <a:srgbClr val="000000">
                      <a:alpha val="43137"/>
                    </a:srgbClr>
                  </a:outerShdw>
                </a:effectLst>
              </a:rPr>
              <a:t>Ls</a:t>
            </a:r>
            <a:r>
              <a:rPr lang="de-DE" sz="4000" b="1" u="sng" dirty="0">
                <a:solidFill>
                  <a:srgbClr val="FF0000"/>
                </a:solidFill>
                <a:effectLst>
                  <a:outerShdw blurRad="38100" dist="38100" dir="2700000" algn="tl">
                    <a:srgbClr val="000000">
                      <a:alpha val="43137"/>
                    </a:srgbClr>
                  </a:outerShdw>
                </a:effectLst>
              </a:rPr>
              <a:t> Funktion</a:t>
            </a:r>
          </a:p>
        </p:txBody>
      </p:sp>
      <p:pic>
        <p:nvPicPr>
          <p:cNvPr id="5" name="Inhaltsplatzhalter 4" descr="Ein Bild, das Text enthält.">
            <a:extLst>
              <a:ext uri="{FF2B5EF4-FFF2-40B4-BE49-F238E27FC236}">
                <a16:creationId xmlns:a16="http://schemas.microsoft.com/office/drawing/2014/main" id="{F70842E4-31C8-2890-57D9-6A92DF1D318A}"/>
              </a:ext>
            </a:extLst>
          </p:cNvPr>
          <p:cNvPicPr>
            <a:picLocks noGrp="1" noChangeAspect="1"/>
          </p:cNvPicPr>
          <p:nvPr>
            <p:ph idx="1"/>
          </p:nvPr>
        </p:nvPicPr>
        <p:blipFill>
          <a:blip r:embed="rId2"/>
          <a:stretch>
            <a:fillRect/>
          </a:stretch>
        </p:blipFill>
        <p:spPr>
          <a:xfrm>
            <a:off x="64008" y="1920240"/>
            <a:ext cx="5861304" cy="4462272"/>
          </a:xfrm>
        </p:spPr>
      </p:pic>
      <p:sp>
        <p:nvSpPr>
          <p:cNvPr id="6" name="Textfeld 5">
            <a:extLst>
              <a:ext uri="{FF2B5EF4-FFF2-40B4-BE49-F238E27FC236}">
                <a16:creationId xmlns:a16="http://schemas.microsoft.com/office/drawing/2014/main" id="{00EAC7E5-57C6-9913-8ECF-2E097C8DC221}"/>
              </a:ext>
            </a:extLst>
          </p:cNvPr>
          <p:cNvSpPr txBox="1"/>
          <p:nvPr/>
        </p:nvSpPr>
        <p:spPr>
          <a:xfrm>
            <a:off x="6281928" y="3689711"/>
            <a:ext cx="4873752" cy="923330"/>
          </a:xfrm>
          <a:prstGeom prst="rect">
            <a:avLst/>
          </a:prstGeom>
          <a:noFill/>
        </p:spPr>
        <p:txBody>
          <a:bodyPr wrap="square" rtlCol="0">
            <a:spAutoFit/>
          </a:bodyPr>
          <a:lstStyle/>
          <a:p>
            <a:r>
              <a:rPr lang="de-DE" dirty="0"/>
              <a:t>Meine </a:t>
            </a:r>
            <a:r>
              <a:rPr lang="de-DE" dirty="0" err="1"/>
              <a:t>ls</a:t>
            </a:r>
            <a:r>
              <a:rPr lang="de-DE" dirty="0"/>
              <a:t> Funktion ermöglicht es, die vorhandenen Dateien und Verzeichnissen im aktuellen Verzeichnis aufzulisten.</a:t>
            </a:r>
          </a:p>
        </p:txBody>
      </p:sp>
    </p:spTree>
    <p:extLst>
      <p:ext uri="{BB962C8B-B14F-4D97-AF65-F5344CB8AC3E}">
        <p14:creationId xmlns:p14="http://schemas.microsoft.com/office/powerpoint/2010/main" val="3405107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72C1B2-FCC0-46B4-0B3E-1DFC63645968}"/>
              </a:ext>
            </a:extLst>
          </p:cNvPr>
          <p:cNvSpPr>
            <a:spLocks noGrp="1"/>
          </p:cNvSpPr>
          <p:nvPr>
            <p:ph type="title"/>
          </p:nvPr>
        </p:nvSpPr>
        <p:spPr>
          <a:xfrm>
            <a:off x="1097280" y="286603"/>
            <a:ext cx="10058400" cy="627797"/>
          </a:xfrm>
        </p:spPr>
        <p:txBody>
          <a:bodyPr>
            <a:normAutofit fontScale="90000"/>
          </a:bodyPr>
          <a:lstStyle/>
          <a:p>
            <a:pPr algn="ctr"/>
            <a:r>
              <a:rPr lang="de-DE" sz="4000" b="1" u="sng" dirty="0" err="1">
                <a:solidFill>
                  <a:srgbClr val="FF0000"/>
                </a:solidFill>
              </a:rPr>
              <a:t>ls</a:t>
            </a:r>
            <a:r>
              <a:rPr lang="de-DE" sz="4000" b="1" u="sng" dirty="0">
                <a:solidFill>
                  <a:srgbClr val="FF0000"/>
                </a:solidFill>
              </a:rPr>
              <a:t> –l Funktion</a:t>
            </a:r>
          </a:p>
        </p:txBody>
      </p:sp>
      <p:pic>
        <p:nvPicPr>
          <p:cNvPr id="5" name="Inhaltsplatzhalter 4" descr="Ein Bild, das Text enthält.">
            <a:extLst>
              <a:ext uri="{FF2B5EF4-FFF2-40B4-BE49-F238E27FC236}">
                <a16:creationId xmlns:a16="http://schemas.microsoft.com/office/drawing/2014/main" id="{A6EA898F-9C52-2C0A-A846-DBBBA4A09C94}"/>
              </a:ext>
            </a:extLst>
          </p:cNvPr>
          <p:cNvPicPr>
            <a:picLocks noGrp="1" noChangeAspect="1"/>
          </p:cNvPicPr>
          <p:nvPr>
            <p:ph idx="1"/>
          </p:nvPr>
        </p:nvPicPr>
        <p:blipFill>
          <a:blip r:embed="rId2"/>
          <a:stretch>
            <a:fillRect/>
          </a:stretch>
        </p:blipFill>
        <p:spPr>
          <a:xfrm>
            <a:off x="64008" y="1929384"/>
            <a:ext cx="6031992" cy="4462272"/>
          </a:xfrm>
        </p:spPr>
      </p:pic>
      <p:sp>
        <p:nvSpPr>
          <p:cNvPr id="6" name="Textfeld 5">
            <a:extLst>
              <a:ext uri="{FF2B5EF4-FFF2-40B4-BE49-F238E27FC236}">
                <a16:creationId xmlns:a16="http://schemas.microsoft.com/office/drawing/2014/main" id="{227A2150-7B72-DEB1-7B58-188B5363F98D}"/>
              </a:ext>
            </a:extLst>
          </p:cNvPr>
          <p:cNvSpPr txBox="1"/>
          <p:nvPr/>
        </p:nvSpPr>
        <p:spPr>
          <a:xfrm>
            <a:off x="6336792" y="3237190"/>
            <a:ext cx="4818888" cy="2031325"/>
          </a:xfrm>
          <a:prstGeom prst="rect">
            <a:avLst/>
          </a:prstGeom>
          <a:noFill/>
        </p:spPr>
        <p:txBody>
          <a:bodyPr wrap="square" rtlCol="0">
            <a:spAutoFit/>
          </a:bodyPr>
          <a:lstStyle/>
          <a:p>
            <a:r>
              <a:rPr lang="de-DE" dirty="0"/>
              <a:t>Meine </a:t>
            </a:r>
            <a:r>
              <a:rPr lang="de-DE" dirty="0" err="1"/>
              <a:t>ls</a:t>
            </a:r>
            <a:r>
              <a:rPr lang="de-DE" dirty="0"/>
              <a:t> -l Funktion listet die Dateien und Verzeichnissen auf, die im aktuellen Verzeichnis enthalten sind. Aber mit mehr Details als die </a:t>
            </a:r>
            <a:r>
              <a:rPr lang="de-DE" dirty="0" err="1"/>
              <a:t>ls</a:t>
            </a:r>
            <a:r>
              <a:rPr lang="de-DE" dirty="0"/>
              <a:t> Funktion : </a:t>
            </a:r>
          </a:p>
          <a:p>
            <a:r>
              <a:rPr lang="de-DE" dirty="0"/>
              <a:t>	       - Berechtigungen</a:t>
            </a:r>
          </a:p>
          <a:p>
            <a:r>
              <a:rPr lang="de-DE" dirty="0"/>
              <a:t>                       - Größe</a:t>
            </a:r>
          </a:p>
          <a:p>
            <a:r>
              <a:rPr lang="de-DE" dirty="0"/>
              <a:t> 	       - Änderungszeit</a:t>
            </a:r>
          </a:p>
        </p:txBody>
      </p:sp>
    </p:spTree>
    <p:extLst>
      <p:ext uri="{BB962C8B-B14F-4D97-AF65-F5344CB8AC3E}">
        <p14:creationId xmlns:p14="http://schemas.microsoft.com/office/powerpoint/2010/main" val="720900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48EAE391-974F-9C28-E2F3-5EF5957C94CC}"/>
              </a:ext>
            </a:extLst>
          </p:cNvPr>
          <p:cNvSpPr txBox="1"/>
          <p:nvPr/>
        </p:nvSpPr>
        <p:spPr>
          <a:xfrm>
            <a:off x="64008" y="2357366"/>
            <a:ext cx="11896344" cy="1323439"/>
          </a:xfrm>
          <a:prstGeom prst="rect">
            <a:avLst/>
          </a:prstGeom>
          <a:noFill/>
        </p:spPr>
        <p:txBody>
          <a:bodyPr wrap="square" rtlCol="0">
            <a:spAutoFit/>
          </a:bodyPr>
          <a:lstStyle/>
          <a:p>
            <a:pPr algn="ctr"/>
            <a:r>
              <a:rPr lang="de-DE" sz="4000" dirty="0">
                <a:solidFill>
                  <a:srgbClr val="C00000"/>
                </a:solidFill>
              </a:rPr>
              <a:t>Sehen wir jetzt mein Projekt in GitHub an:</a:t>
            </a:r>
          </a:p>
          <a:p>
            <a:pPr algn="ctr"/>
            <a:r>
              <a:rPr lang="de-DE" sz="4000" dirty="0">
                <a:solidFill>
                  <a:srgbClr val="C00000"/>
                </a:solidFill>
              </a:rPr>
              <a:t>https://github.com/serdar52-93/GoShell</a:t>
            </a:r>
          </a:p>
        </p:txBody>
      </p:sp>
    </p:spTree>
    <p:extLst>
      <p:ext uri="{BB962C8B-B14F-4D97-AF65-F5344CB8AC3E}">
        <p14:creationId xmlns:p14="http://schemas.microsoft.com/office/powerpoint/2010/main" val="2617888736"/>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285926_TF22712842.potx" id="{98CF4752-A0D8-4ED4-BA82-F1E042F5850D}" vid="{5F8701D8-90FA-4323-82E1-6E5786B5BAD3}"/>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{C8681202-3C41-438B-9D54-24931D24F331}tf22712842_win32</Template>
  <TotalTime>0</TotalTime>
  <Words>1042</Words>
  <Application>Microsoft Office PowerPoint</Application>
  <PresentationFormat>Breitbild</PresentationFormat>
  <Paragraphs>77</Paragraphs>
  <Slides>11</Slides>
  <Notes>2</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11</vt:i4>
      </vt:variant>
    </vt:vector>
  </HeadingPairs>
  <TitlesOfParts>
    <vt:vector size="15" baseType="lpstr">
      <vt:lpstr>Bookman Old Style</vt:lpstr>
      <vt:lpstr>Calibri</vt:lpstr>
      <vt:lpstr>Franklin Gothic Book</vt:lpstr>
      <vt:lpstr>1_RetrospectVTI</vt:lpstr>
      <vt:lpstr>GO-PROJEKT</vt:lpstr>
      <vt:lpstr>Entwicklung eines Prototyps einer Shell</vt:lpstr>
      <vt:lpstr>Zeitteilung von Arbeitspaketen </vt:lpstr>
      <vt:lpstr>PowerPoint-Präsentation</vt:lpstr>
      <vt:lpstr>Cd Funktion</vt:lpstr>
      <vt:lpstr>Mkdir Funktion</vt:lpstr>
      <vt:lpstr>Ls Funktion</vt:lpstr>
      <vt:lpstr>ls –l Funktion</vt:lpstr>
      <vt:lpstr>PowerPoint-Präsentation</vt:lpstr>
      <vt:lpstr>Meine Erfahrung mit diesem Projekt</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GO-PROJEKT</dc:title>
  <dc:creator>Serdar Sadikoglu</dc:creator>
  <cp:lastModifiedBy>Serdar Sadikoglu</cp:lastModifiedBy>
  <cp:revision>43</cp:revision>
  <dcterms:created xsi:type="dcterms:W3CDTF">2022-11-14T13:31:02Z</dcterms:created>
  <dcterms:modified xsi:type="dcterms:W3CDTF">2022-11-24T21:15:41Z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